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1" r:id="rId2"/>
  </p:sldMasterIdLst>
  <p:notesMasterIdLst>
    <p:notesMasterId r:id="rId23"/>
  </p:notesMasterIdLst>
  <p:sldIdLst>
    <p:sldId id="256" r:id="rId3"/>
    <p:sldId id="257" r:id="rId4"/>
    <p:sldId id="274" r:id="rId5"/>
    <p:sldId id="292" r:id="rId6"/>
    <p:sldId id="276" r:id="rId7"/>
    <p:sldId id="295" r:id="rId8"/>
    <p:sldId id="260" r:id="rId9"/>
    <p:sldId id="290" r:id="rId10"/>
    <p:sldId id="281" r:id="rId11"/>
    <p:sldId id="289" r:id="rId12"/>
    <p:sldId id="294" r:id="rId13"/>
    <p:sldId id="291" r:id="rId14"/>
    <p:sldId id="286" r:id="rId15"/>
    <p:sldId id="287" r:id="rId16"/>
    <p:sldId id="293" r:id="rId17"/>
    <p:sldId id="284" r:id="rId18"/>
    <p:sldId id="275" r:id="rId19"/>
    <p:sldId id="283" r:id="rId20"/>
    <p:sldId id="288" r:id="rId21"/>
    <p:sldId id="266" r:id="rId22"/>
  </p:sldIdLst>
  <p:sldSz cx="12192000" cy="6858000"/>
  <p:notesSz cx="6858000" cy="9144000"/>
  <p:embeddedFontLst>
    <p:embeddedFont>
      <p:font typeface="Segoe UI Black" pitchFamily="34" charset="0"/>
      <p:bold r:id="rId24"/>
      <p:boldItalic r:id="rId25"/>
    </p:embeddedFont>
    <p:embeddedFont>
      <p:font typeface="Cambria Math" pitchFamily="18" charset="0"/>
      <p:regular r:id="rId26"/>
    </p:embeddedFont>
    <p:embeddedFont>
      <p:font typeface="나눔스퀘어 Bold" pitchFamily="50" charset="-127"/>
      <p:bold r:id="rId27"/>
    </p:embeddedFont>
    <p:embeddedFont>
      <p:font typeface="휴먼둥근헤드라인" pitchFamily="18" charset="-127"/>
      <p:regular r:id="rId28"/>
    </p:embeddedFont>
    <p:embeddedFont>
      <p:font typeface="나눔스퀘어 ExtraBold" pitchFamily="50" charset="-127"/>
      <p:bold r:id="rId29"/>
    </p:embeddedFont>
    <p:embeddedFont>
      <p:font typeface="나눔스퀘어" pitchFamily="50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FFFFFF"/>
    <a:srgbClr val="E2F0D9"/>
    <a:srgbClr val="FFC2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225" autoAdjust="0"/>
    <p:restoredTop sz="95320" autoAdjust="0"/>
  </p:normalViewPr>
  <p:slideViewPr>
    <p:cSldViewPr>
      <p:cViewPr>
        <p:scale>
          <a:sx n="80" d="100"/>
          <a:sy n="80" d="100"/>
        </p:scale>
        <p:origin x="-365" y="-2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Times New Roman"/>
              </a:rPr>
              <a:t>Click to move the slide</a:t>
            </a: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8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4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5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 </a:t>
            </a:r>
          </a:p>
        </p:txBody>
      </p:sp>
      <p:sp>
        <p:nvSpPr>
          <p:cNvPr id="86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75FE3109-1B51-41ED-A8FF-23F404754173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95487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8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C96E4ED-153C-4CFA-905E-BE7D4F690DA1}" type="slidenum">
              <a:rPr lang="en-US" sz="1200" b="0" strike="noStrike" spc="-1">
                <a:latin typeface="Times New Roman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현재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발표되어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관련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문헌들을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조사한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결과는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다음과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같습니다</a:t>
            </a:r>
            <a:r>
              <a:rPr lang="en-US" sz="2000" b="0" strike="noStrike" spc="-1" dirty="0">
                <a:latin typeface="Arial"/>
              </a:rPr>
              <a:t>. 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먼저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전지에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들어가는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카패시터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소재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개발에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본 </a:t>
            </a:r>
            <a:r>
              <a:rPr lang="en-US" sz="2000" b="0" strike="noStrike" spc="-1" dirty="0" err="1">
                <a:latin typeface="Arial"/>
              </a:rPr>
              <a:t>논문에서는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기공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다양한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미세조직들이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포함되어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학습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생성시키는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구현하였습니다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하지만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아직까지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최적화가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완벽히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이루어지지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않은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것으로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나타나</a:t>
            </a:r>
            <a:r>
              <a:rPr lang="en-US" sz="2000" b="0" strike="noStrike" spc="-1" dirty="0">
                <a:latin typeface="Arial"/>
              </a:rPr>
              <a:t> hyper </a:t>
            </a:r>
            <a:r>
              <a:rPr lang="en-US" sz="2000" b="0" strike="noStrike" spc="-1" dirty="0" err="1">
                <a:latin typeface="Arial"/>
              </a:rPr>
              <a:t>parameter의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조정이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요구됩니다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두번째는</a:t>
            </a:r>
            <a:r>
              <a:rPr lang="en-US" sz="2000" b="0" strike="noStrike" spc="-1" dirty="0">
                <a:latin typeface="Arial"/>
              </a:rPr>
              <a:t> fully connected CNN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사용하여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철강의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데이터에서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강화상을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픽셀단위로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분할한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 </a:t>
            </a:r>
            <a:r>
              <a:rPr lang="en-US" sz="2000" b="0" strike="noStrike" spc="-1" dirty="0" err="1">
                <a:latin typeface="Arial"/>
              </a:rPr>
              <a:t>CNN의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특성상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최소</a:t>
            </a:r>
            <a:r>
              <a:rPr lang="en-US" sz="2000" b="0" strike="noStrike" spc="-1" dirty="0">
                <a:latin typeface="Arial"/>
              </a:rPr>
              <a:t> 3000장의 </a:t>
            </a:r>
            <a:r>
              <a:rPr lang="en-US" sz="2000" b="0" strike="noStrike" spc="-1" dirty="0" err="1">
                <a:latin typeface="Arial"/>
              </a:rPr>
              <a:t>데이터셋이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필요했으나</a:t>
            </a:r>
            <a:r>
              <a:rPr lang="en-US" sz="2000" b="0" strike="noStrike" spc="-1" dirty="0">
                <a:latin typeface="Arial"/>
              </a:rPr>
              <a:t>,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Argumentation을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제조된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정확도를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향상에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한계가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있었습니다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그에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따라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저희는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CNN과</a:t>
            </a:r>
            <a:r>
              <a:rPr lang="en-US" sz="2000" b="0" strike="noStrike" spc="-1" dirty="0">
                <a:latin typeface="Arial"/>
              </a:rPr>
              <a:t> 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융합한</a:t>
            </a:r>
            <a:r>
              <a:rPr lang="en-US" sz="2000" b="0" strike="noStrike" spc="-1" dirty="0">
                <a:latin typeface="Arial"/>
              </a:rPr>
              <a:t> DCGAN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적용할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계획입니다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E644646-200D-4330-8DA1-7C57314208A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378286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14C3BF8-2CBC-4CC9-8425-1CEC1EF16DB0}" type="slidenum">
              <a:rPr lang="en-US" sz="1200" b="0" strike="noStrike" spc="-1">
                <a:latin typeface="Times New Roman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334025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현재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발표되어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관련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문헌들을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조사한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결과는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다음과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같습니다</a:t>
            </a:r>
            <a:r>
              <a:rPr lang="en-US" sz="2000" b="0" strike="noStrike" spc="-1" dirty="0">
                <a:latin typeface="Arial"/>
              </a:rPr>
              <a:t>. 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먼저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전지에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들어가는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카패시터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소재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개발에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본 </a:t>
            </a:r>
            <a:r>
              <a:rPr lang="en-US" sz="2000" b="0" strike="noStrike" spc="-1" dirty="0" err="1">
                <a:latin typeface="Arial"/>
              </a:rPr>
              <a:t>논문에서는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기공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다양한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미세조직들이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포함되어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학습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생성시키는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구현하였습니다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하지만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아직까지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최적화가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완벽히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이루어지지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않은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것으로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나타나</a:t>
            </a:r>
            <a:r>
              <a:rPr lang="en-US" sz="2000" b="0" strike="noStrike" spc="-1" dirty="0">
                <a:latin typeface="Arial"/>
              </a:rPr>
              <a:t> hyper </a:t>
            </a:r>
            <a:r>
              <a:rPr lang="en-US" sz="2000" b="0" strike="noStrike" spc="-1" dirty="0" err="1">
                <a:latin typeface="Arial"/>
              </a:rPr>
              <a:t>parameter의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조정이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요구됩니다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두번째는</a:t>
            </a:r>
            <a:r>
              <a:rPr lang="en-US" sz="2000" b="0" strike="noStrike" spc="-1" dirty="0">
                <a:latin typeface="Arial"/>
              </a:rPr>
              <a:t> fully connected CNN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사용하여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철강의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데이터에서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강화상을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픽셀단위로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분할한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 </a:t>
            </a:r>
            <a:r>
              <a:rPr lang="en-US" sz="2000" b="0" strike="noStrike" spc="-1" dirty="0" err="1">
                <a:latin typeface="Arial"/>
              </a:rPr>
              <a:t>CNN의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특성상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최소</a:t>
            </a:r>
            <a:r>
              <a:rPr lang="en-US" sz="2000" b="0" strike="noStrike" spc="-1" dirty="0">
                <a:latin typeface="Arial"/>
              </a:rPr>
              <a:t> 3000장의 </a:t>
            </a:r>
            <a:r>
              <a:rPr lang="en-US" sz="2000" b="0" strike="noStrike" spc="-1" dirty="0" err="1">
                <a:latin typeface="Arial"/>
              </a:rPr>
              <a:t>데이터셋이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필요했으나</a:t>
            </a:r>
            <a:r>
              <a:rPr lang="en-US" sz="2000" b="0" strike="noStrike" spc="-1" dirty="0">
                <a:latin typeface="Arial"/>
              </a:rPr>
              <a:t>,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Argumentation을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제조된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정확도를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향상에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한계가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있었습니다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그에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따라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저희는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CNN과</a:t>
            </a:r>
            <a:r>
              <a:rPr lang="en-US" sz="2000" b="0" strike="noStrike" spc="-1" dirty="0">
                <a:latin typeface="Arial"/>
              </a:rPr>
              <a:t> 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융합한</a:t>
            </a:r>
            <a:r>
              <a:rPr lang="en-US" sz="2000" b="0" strike="noStrike" spc="-1" dirty="0">
                <a:latin typeface="Arial"/>
              </a:rPr>
              <a:t> DCGAN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적용할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계획입니다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E644646-200D-4330-8DA1-7C57314208A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18783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현재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발표되어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관련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문헌들을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조사한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결과는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다음과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같습니다</a:t>
            </a:r>
            <a:r>
              <a:rPr lang="en-US" sz="2000" b="0" strike="noStrike" spc="-1" dirty="0">
                <a:latin typeface="Arial"/>
              </a:rPr>
              <a:t>. 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먼저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전지에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들어가는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카패시터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소재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개발에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본 </a:t>
            </a:r>
            <a:r>
              <a:rPr lang="en-US" sz="2000" b="0" strike="noStrike" spc="-1" dirty="0" err="1">
                <a:latin typeface="Arial"/>
              </a:rPr>
              <a:t>논문에서는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기공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다양한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미세조직들이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포함되어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학습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생성시키는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구현하였습니다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하지만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아직까지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최적화가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완벽히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이루어지지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않은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것으로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나타나</a:t>
            </a:r>
            <a:r>
              <a:rPr lang="en-US" sz="2000" b="0" strike="noStrike" spc="-1" dirty="0">
                <a:latin typeface="Arial"/>
              </a:rPr>
              <a:t> hyper </a:t>
            </a:r>
            <a:r>
              <a:rPr lang="en-US" sz="2000" b="0" strike="noStrike" spc="-1" dirty="0" err="1">
                <a:latin typeface="Arial"/>
              </a:rPr>
              <a:t>parameter의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조정이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요구됩니다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두번째는</a:t>
            </a:r>
            <a:r>
              <a:rPr lang="en-US" sz="2000" b="0" strike="noStrike" spc="-1" dirty="0">
                <a:latin typeface="Arial"/>
              </a:rPr>
              <a:t> fully connected CNN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사용하여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철강의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데이터에서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강화상을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픽셀단위로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분할한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 </a:t>
            </a:r>
            <a:r>
              <a:rPr lang="en-US" sz="2000" b="0" strike="noStrike" spc="-1" dirty="0" err="1">
                <a:latin typeface="Arial"/>
              </a:rPr>
              <a:t>CNN의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특성상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최소</a:t>
            </a:r>
            <a:r>
              <a:rPr lang="en-US" sz="2000" b="0" strike="noStrike" spc="-1" dirty="0">
                <a:latin typeface="Arial"/>
              </a:rPr>
              <a:t> 3000장의 </a:t>
            </a:r>
            <a:r>
              <a:rPr lang="en-US" sz="2000" b="0" strike="noStrike" spc="-1" dirty="0" err="1">
                <a:latin typeface="Arial"/>
              </a:rPr>
              <a:t>데이터셋이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필요했으나</a:t>
            </a:r>
            <a:r>
              <a:rPr lang="en-US" sz="2000" b="0" strike="noStrike" spc="-1" dirty="0">
                <a:latin typeface="Arial"/>
              </a:rPr>
              <a:t>,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Argumentation을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제조된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정확도를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향상에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한계가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있었습니다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그에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따라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저희는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CNN과</a:t>
            </a:r>
            <a:r>
              <a:rPr lang="en-US" sz="2000" b="0" strike="noStrike" spc="-1" dirty="0">
                <a:latin typeface="Arial"/>
              </a:rPr>
              <a:t> 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융합한</a:t>
            </a:r>
            <a:r>
              <a:rPr lang="en-US" sz="2000" b="0" strike="noStrike" spc="-1" dirty="0">
                <a:latin typeface="Arial"/>
              </a:rPr>
              <a:t> DCGAN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적용할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계획입니다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E644646-200D-4330-8DA1-7C57314208A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182797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1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16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513DB134-17E3-42D1-A939-1BD1958472E5}" type="slidenum">
              <a:rPr lang="en-US" sz="1200" b="0" strike="noStrike" spc="-1">
                <a:latin typeface="Times New Roman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14C3BF8-2CBC-4CC9-8425-1CEC1EF16DB0}" type="slidenum">
              <a:rPr lang="en-US" sz="1200" b="0" strike="noStrike" spc="-1">
                <a:latin typeface="Times New Roman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14C3BF8-2CBC-4CC9-8425-1CEC1EF16DB0}" type="slidenum">
              <a:rPr lang="en-US" sz="1200" b="0" strike="noStrike" spc="-1">
                <a:latin typeface="Times New Roman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597719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14C3BF8-2CBC-4CC9-8425-1CEC1EF16DB0}" type="slidenum">
              <a:rPr lang="en-US" sz="1200" b="0" strike="noStrike" spc="-1">
                <a:latin typeface="Times New Roman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235587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14C3BF8-2CBC-4CC9-8425-1CEC1EF16DB0}" type="slidenum">
              <a:rPr lang="en-US" sz="1200" b="0" strike="noStrike" spc="-1">
                <a:latin typeface="Times New Roman"/>
              </a:rPr>
              <a:t>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18355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292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F14C3BF8-2CBC-4CC9-8425-1CEC1EF16DB0}" type="slidenum">
              <a:rPr lang="en-US" sz="1200" b="0" strike="noStrike" spc="-1">
                <a:latin typeface="Times New Roman"/>
              </a:rPr>
              <a:t>6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6659161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현재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발표되어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관련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문헌들을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조사한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결과는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다음과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같습니다</a:t>
            </a:r>
            <a:r>
              <a:rPr lang="en-US" sz="2000" b="0" strike="noStrike" spc="-1" dirty="0">
                <a:latin typeface="Arial"/>
              </a:rPr>
              <a:t>. 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먼저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전지에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들어가는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카패시터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소재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개발에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본 </a:t>
            </a:r>
            <a:r>
              <a:rPr lang="en-US" sz="2000" b="0" strike="noStrike" spc="-1" dirty="0" err="1">
                <a:latin typeface="Arial"/>
              </a:rPr>
              <a:t>논문에서는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기공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다양한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미세조직들이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포함되어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학습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생성시키는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구현하였습니다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하지만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아직까지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최적화가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완벽히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이루어지지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않은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것으로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나타나</a:t>
            </a:r>
            <a:r>
              <a:rPr lang="en-US" sz="2000" b="0" strike="noStrike" spc="-1" dirty="0">
                <a:latin typeface="Arial"/>
              </a:rPr>
              <a:t> hyper </a:t>
            </a:r>
            <a:r>
              <a:rPr lang="en-US" sz="2000" b="0" strike="noStrike" spc="-1" dirty="0" err="1">
                <a:latin typeface="Arial"/>
              </a:rPr>
              <a:t>parameter의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조정이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요구됩니다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두번째는</a:t>
            </a:r>
            <a:r>
              <a:rPr lang="en-US" sz="2000" b="0" strike="noStrike" spc="-1" dirty="0">
                <a:latin typeface="Arial"/>
              </a:rPr>
              <a:t> fully connected CNN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사용하여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철강의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데이터에서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강화상을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픽셀단위로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분할한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 </a:t>
            </a:r>
            <a:r>
              <a:rPr lang="en-US" sz="2000" b="0" strike="noStrike" spc="-1" dirty="0" err="1">
                <a:latin typeface="Arial"/>
              </a:rPr>
              <a:t>CNN의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특성상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최소</a:t>
            </a:r>
            <a:r>
              <a:rPr lang="en-US" sz="2000" b="0" strike="noStrike" spc="-1" dirty="0">
                <a:latin typeface="Arial"/>
              </a:rPr>
              <a:t> 3000장의 </a:t>
            </a:r>
            <a:r>
              <a:rPr lang="en-US" sz="2000" b="0" strike="noStrike" spc="-1" dirty="0" err="1">
                <a:latin typeface="Arial"/>
              </a:rPr>
              <a:t>데이터셋이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필요했으나</a:t>
            </a:r>
            <a:r>
              <a:rPr lang="en-US" sz="2000" b="0" strike="noStrike" spc="-1" dirty="0">
                <a:latin typeface="Arial"/>
              </a:rPr>
              <a:t>,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Argumentation을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제조된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정확도를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향상에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한계가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있었습니다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그에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따라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저희는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CNN과</a:t>
            </a:r>
            <a:r>
              <a:rPr lang="en-US" sz="2000" b="0" strike="noStrike" spc="-1" dirty="0">
                <a:latin typeface="Arial"/>
              </a:rPr>
              <a:t> 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융합한</a:t>
            </a:r>
            <a:r>
              <a:rPr lang="en-US" sz="2000" b="0" strike="noStrike" spc="-1" dirty="0">
                <a:latin typeface="Arial"/>
              </a:rPr>
              <a:t> DCGAN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적용할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계획입니다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E644646-200D-4330-8DA1-7C57314208A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558252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현재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발표되어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관련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문헌들을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조사한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결과는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다음과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같습니다</a:t>
            </a:r>
            <a:r>
              <a:rPr lang="en-US" sz="2000" b="0" strike="noStrike" spc="-1" dirty="0">
                <a:latin typeface="Arial"/>
              </a:rPr>
              <a:t>. 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먼저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전지에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들어가는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카패시터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소재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개발에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본 </a:t>
            </a:r>
            <a:r>
              <a:rPr lang="en-US" sz="2000" b="0" strike="noStrike" spc="-1" dirty="0" err="1">
                <a:latin typeface="Arial"/>
              </a:rPr>
              <a:t>논문에서는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기공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다양한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미세조직들이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포함되어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학습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생성시키는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구현하였습니다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하지만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아직까지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최적화가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완벽히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이루어지지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않은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것으로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나타나</a:t>
            </a:r>
            <a:r>
              <a:rPr lang="en-US" sz="2000" b="0" strike="noStrike" spc="-1" dirty="0">
                <a:latin typeface="Arial"/>
              </a:rPr>
              <a:t> hyper </a:t>
            </a:r>
            <a:r>
              <a:rPr lang="en-US" sz="2000" b="0" strike="noStrike" spc="-1" dirty="0" err="1">
                <a:latin typeface="Arial"/>
              </a:rPr>
              <a:t>parameter의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조정이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요구됩니다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두번째는</a:t>
            </a:r>
            <a:r>
              <a:rPr lang="en-US" sz="2000" b="0" strike="noStrike" spc="-1" dirty="0">
                <a:latin typeface="Arial"/>
              </a:rPr>
              <a:t> fully connected CNN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사용하여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철강의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데이터에서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강화상을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픽셀단위로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분할한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 </a:t>
            </a:r>
            <a:r>
              <a:rPr lang="en-US" sz="2000" b="0" strike="noStrike" spc="-1" dirty="0" err="1">
                <a:latin typeface="Arial"/>
              </a:rPr>
              <a:t>CNN의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특성상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최소</a:t>
            </a:r>
            <a:r>
              <a:rPr lang="en-US" sz="2000" b="0" strike="noStrike" spc="-1" dirty="0">
                <a:latin typeface="Arial"/>
              </a:rPr>
              <a:t> 3000장의 </a:t>
            </a:r>
            <a:r>
              <a:rPr lang="en-US" sz="2000" b="0" strike="noStrike" spc="-1" dirty="0" err="1">
                <a:latin typeface="Arial"/>
              </a:rPr>
              <a:t>데이터셋이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필요했으나</a:t>
            </a:r>
            <a:r>
              <a:rPr lang="en-US" sz="2000" b="0" strike="noStrike" spc="-1" dirty="0">
                <a:latin typeface="Arial"/>
              </a:rPr>
              <a:t>,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Argumentation을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제조된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정확도를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향상에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한계가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있었습니다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그에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따라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저희는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CNN과</a:t>
            </a:r>
            <a:r>
              <a:rPr lang="en-US" sz="2000" b="0" strike="noStrike" spc="-1" dirty="0">
                <a:latin typeface="Arial"/>
              </a:rPr>
              <a:t> 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융합한</a:t>
            </a:r>
            <a:r>
              <a:rPr lang="en-US" sz="2000" b="0" strike="noStrike" spc="-1" dirty="0">
                <a:latin typeface="Arial"/>
              </a:rPr>
              <a:t> DCGAN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적용할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계획입니다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E644646-200D-4330-8DA1-7C57314208A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40790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0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lstStyle/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현재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발표되어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관련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문헌들을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조사한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결과는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다음과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같습니다</a:t>
            </a:r>
            <a:r>
              <a:rPr lang="en-US" sz="2000" b="0" strike="noStrike" spc="-1" dirty="0">
                <a:latin typeface="Arial"/>
              </a:rPr>
              <a:t>. 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먼저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전지에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들어가는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카패시터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소재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개발에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>
                <a:latin typeface="Arial"/>
              </a:rPr>
              <a:t>본 </a:t>
            </a:r>
            <a:r>
              <a:rPr lang="en-US" sz="2000" b="0" strike="noStrike" spc="-1" dirty="0" err="1">
                <a:latin typeface="Arial"/>
              </a:rPr>
              <a:t>논문에서는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GAN을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기공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다양한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미세조직들이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포함되어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학습</a:t>
            </a:r>
            <a:r>
              <a:rPr lang="en-US" sz="2000" b="0" strike="noStrike" spc="-1" dirty="0">
                <a:latin typeface="Arial"/>
              </a:rPr>
              <a:t> 및 </a:t>
            </a:r>
            <a:r>
              <a:rPr lang="en-US" sz="2000" b="0" strike="noStrike" spc="-1" dirty="0" err="1">
                <a:latin typeface="Arial"/>
              </a:rPr>
              <a:t>생성시키는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구현하였습니다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하지만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아직까지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최적화가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완벽히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이루어지지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않은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것으로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나타나</a:t>
            </a:r>
            <a:r>
              <a:rPr lang="en-US" sz="2000" b="0" strike="noStrike" spc="-1" dirty="0">
                <a:latin typeface="Arial"/>
              </a:rPr>
              <a:t> hyper </a:t>
            </a:r>
            <a:r>
              <a:rPr lang="en-US" sz="2000" b="0" strike="noStrike" spc="-1" dirty="0" err="1">
                <a:latin typeface="Arial"/>
              </a:rPr>
              <a:t>parameter의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조정이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요구됩니다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두번째는</a:t>
            </a:r>
            <a:r>
              <a:rPr lang="en-US" sz="2000" b="0" strike="noStrike" spc="-1" dirty="0">
                <a:latin typeface="Arial"/>
              </a:rPr>
              <a:t> fully connected CNN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사용하여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철강의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미세조직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데이터에서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강화상을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픽셀단위로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분할한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논문입니다</a:t>
            </a:r>
            <a:r>
              <a:rPr lang="en-US" sz="2000" b="0" strike="noStrike" spc="-1" dirty="0">
                <a:latin typeface="Arial"/>
              </a:rPr>
              <a:t>. </a:t>
            </a:r>
            <a:r>
              <a:rPr lang="en-US" sz="2000" b="0" strike="noStrike" spc="-1" dirty="0" err="1">
                <a:latin typeface="Arial"/>
              </a:rPr>
              <a:t>CNN의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특성상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최소</a:t>
            </a:r>
            <a:r>
              <a:rPr lang="en-US" sz="2000" b="0" strike="noStrike" spc="-1" dirty="0">
                <a:latin typeface="Arial"/>
              </a:rPr>
              <a:t> 3000장의 </a:t>
            </a:r>
            <a:r>
              <a:rPr lang="en-US" sz="2000" b="0" strike="noStrike" spc="-1" dirty="0" err="1">
                <a:latin typeface="Arial"/>
              </a:rPr>
              <a:t>데이터셋이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필요했으나</a:t>
            </a:r>
            <a:r>
              <a:rPr lang="en-US" sz="2000" b="0" strike="noStrike" spc="-1" dirty="0">
                <a:latin typeface="Arial"/>
              </a:rPr>
              <a:t>,</a:t>
            </a: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Argumentation을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통해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제조된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이미지는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정확도를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향상에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한계가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있었습니다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lang="en-US" sz="2000" b="0" strike="noStrike" spc="-1" dirty="0" err="1">
                <a:latin typeface="Arial"/>
              </a:rPr>
              <a:t>그에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따라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저희는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CNN과</a:t>
            </a:r>
            <a:r>
              <a:rPr lang="en-US" sz="2000" b="0" strike="noStrike" spc="-1" dirty="0">
                <a:latin typeface="Arial"/>
              </a:rPr>
              <a:t> 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융합한</a:t>
            </a:r>
            <a:r>
              <a:rPr lang="en-US" sz="2000" b="0" strike="noStrike" spc="-1" dirty="0">
                <a:latin typeface="Arial"/>
              </a:rPr>
              <a:t> DCGAN </a:t>
            </a:r>
            <a:r>
              <a:rPr lang="en-US" sz="2000" b="0" strike="noStrike" spc="-1" dirty="0" err="1">
                <a:latin typeface="Arial"/>
              </a:rPr>
              <a:t>모델을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적용할</a:t>
            </a:r>
            <a:r>
              <a:rPr lang="en-US" sz="2000" b="0" strike="noStrike" spc="-1" dirty="0">
                <a:latin typeface="Arial"/>
              </a:rPr>
              <a:t> </a:t>
            </a:r>
            <a:r>
              <a:rPr lang="en-US" sz="2000" b="0" strike="noStrike" spc="-1" dirty="0" err="1">
                <a:latin typeface="Arial"/>
              </a:rPr>
              <a:t>계획입니다</a:t>
            </a:r>
            <a:r>
              <a:rPr lang="en-US" sz="2000" b="0" strike="noStrike" spc="-1" dirty="0">
                <a:latin typeface="Arial"/>
              </a:rPr>
              <a:t>.</a:t>
            </a:r>
          </a:p>
          <a:p>
            <a:pPr marL="216000" indent="-216000">
              <a:lnSpc>
                <a:spcPct val="100000"/>
              </a:lnSpc>
            </a:pPr>
            <a:endParaRPr lang="en-US" sz="2000" b="0" strike="noStrike" spc="-1" dirty="0">
              <a:latin typeface="Arial"/>
            </a:endParaRPr>
          </a:p>
        </p:txBody>
      </p:sp>
      <p:sp>
        <p:nvSpPr>
          <p:cNvPr id="301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9E644646-200D-4330-8DA1-7C57314208A8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7439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7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8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ko-KR" sz="2800" b="0" strike="noStrike" spc="-1">
              <a:solidFill>
                <a:srgbClr val="000000"/>
              </a:solidFill>
              <a:latin typeface="Abad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ko-KR" sz="6000" b="0" strike="noStrike" spc="-1">
                <a:solidFill>
                  <a:srgbClr val="000000"/>
                </a:solidFill>
                <a:latin typeface="Abadi"/>
                <a:ea typeface="나눔스퀘어 Bold"/>
              </a:rPr>
              <a:t>마스터 제목 스타일 편집</a:t>
            </a:r>
            <a:endParaRPr lang="ko-KR" sz="60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B8B7DE2F-D2B8-41C2-8767-FFBCA87C3A57}" type="datetime">
              <a:rPr lang="en-US" sz="1200" b="0" strike="noStrike" spc="-1">
                <a:solidFill>
                  <a:srgbClr val="8B8B8B"/>
                </a:solidFill>
                <a:latin typeface="Abadi"/>
                <a:ea typeface="나눔스퀘어"/>
              </a:rPr>
              <a:t>8/20/2020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20F1CB26-943C-4B53-8382-E2A06DA49093}" type="slidenum">
              <a:rPr lang="en-US" sz="1200" b="0" strike="noStrike" spc="-1">
                <a:solidFill>
                  <a:srgbClr val="8B8B8B"/>
                </a:solidFill>
                <a:latin typeface="Abadi"/>
                <a:ea typeface="나눔스퀘어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bad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bad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bad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bad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bad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bad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bad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"/>
          <p:cNvPicPr/>
          <p:nvPr/>
        </p:nvPicPr>
        <p:blipFill>
          <a:blip r:embed="rId14"/>
          <a:stretch/>
        </p:blipFill>
        <p:spPr>
          <a:xfrm>
            <a:off x="10608840" y="6519600"/>
            <a:ext cx="1582560" cy="338040"/>
          </a:xfrm>
          <a:prstGeom prst="rect">
            <a:avLst/>
          </a:prstGeom>
          <a:ln>
            <a:noFill/>
          </a:ln>
        </p:spPr>
      </p:pic>
      <p:pic>
        <p:nvPicPr>
          <p:cNvPr id="42" name="그림 5"/>
          <p:cNvPicPr/>
          <p:nvPr/>
        </p:nvPicPr>
        <p:blipFill>
          <a:blip r:embed="rId15"/>
          <a:stretch/>
        </p:blipFill>
        <p:spPr>
          <a:xfrm>
            <a:off x="19440" y="6214320"/>
            <a:ext cx="1495080" cy="643320"/>
          </a:xfrm>
          <a:prstGeom prst="rect">
            <a:avLst/>
          </a:prstGeom>
          <a:ln>
            <a:noFill/>
          </a:ln>
        </p:spPr>
      </p:pic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ko-KR" sz="1800" b="0" strike="noStrike" spc="-1">
                <a:solidFill>
                  <a:srgbClr val="000000"/>
                </a:solidFill>
                <a:latin typeface="Times New Roman"/>
              </a:rPr>
              <a:t>Click to edit the title text format</a:t>
            </a: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latin typeface="Abad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latin typeface="Abad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latin typeface="Abad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latin typeface="Abad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bad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bad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latin typeface="Abad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0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2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em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emf"/><Relationship Id="rId4" Type="http://schemas.openxmlformats.org/officeDocument/2006/relationships/image" Target="../media/image16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emf"/><Relationship Id="rId11" Type="http://schemas.openxmlformats.org/officeDocument/2006/relationships/image" Target="../media/image27.emf"/><Relationship Id="rId5" Type="http://schemas.microsoft.com/office/2007/relationships/hdphoto" Target="../media/hdphoto2.wdp"/><Relationship Id="rId10" Type="http://schemas.openxmlformats.org/officeDocument/2006/relationships/image" Target="../media/image26.png"/><Relationship Id="rId4" Type="http://schemas.openxmlformats.org/officeDocument/2006/relationships/image" Target="../media/image22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C27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Line 1"/>
          <p:cNvSpPr/>
          <p:nvPr/>
        </p:nvSpPr>
        <p:spPr>
          <a:xfrm>
            <a:off x="1411920" y="2674080"/>
            <a:ext cx="9387000" cy="3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CustomShape 2"/>
          <p:cNvSpPr/>
          <p:nvPr/>
        </p:nvSpPr>
        <p:spPr>
          <a:xfrm>
            <a:off x="3287688" y="4509120"/>
            <a:ext cx="6264696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strike="noStrike" spc="-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B4  </a:t>
            </a:r>
            <a:r>
              <a:rPr lang="en-US" sz="240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오세현</a:t>
            </a: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240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강연지</a:t>
            </a: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240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김은영</a:t>
            </a: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240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우영빈</a:t>
            </a: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240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이동현</a:t>
            </a: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sz="2400" strike="noStrike" spc="-1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이정하</a:t>
            </a:r>
            <a:r>
              <a:rPr lang="en-US" sz="2400" strike="noStrike" spc="-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sz="2400" strike="noStrike" spc="-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9" name="CustomShape 3"/>
          <p:cNvSpPr/>
          <p:nvPr/>
        </p:nvSpPr>
        <p:spPr>
          <a:xfrm>
            <a:off x="5159896" y="2714760"/>
            <a:ext cx="5716080" cy="118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r">
              <a:lnSpc>
                <a:spcPct val="100000"/>
              </a:lnSpc>
            </a:pPr>
            <a:r>
              <a:rPr lang="en-US" altLang="ko-KR" sz="4800" spc="-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UI Black" panose="020B0A02040204020203" pitchFamily="34" charset="0"/>
                <a:ea typeface="Segoe UI Black" panose="020B0A02040204020203" pitchFamily="34" charset="0"/>
              </a:rPr>
              <a:t>GAN</a:t>
            </a:r>
            <a:r>
              <a:rPr lang="en-US" altLang="ko-KR" sz="4800" spc="-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휴먼둥근헤드라인"/>
              </a:rPr>
              <a:t> </a:t>
            </a:r>
            <a:r>
              <a:rPr lang="ko-KR" altLang="en-US" sz="4800" strike="noStrike" spc="-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휴먼둥근헤드라인"/>
              </a:rPr>
              <a:t>기반 이상 검출 모델을 통한</a:t>
            </a:r>
            <a:endParaRPr lang="en-US" altLang="ko-KR" sz="4800" strike="noStrike" spc="-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휴먼둥근헤드라인"/>
            </a:endParaRPr>
          </a:p>
          <a:p>
            <a:pPr algn="r">
              <a:lnSpc>
                <a:spcPct val="100000"/>
              </a:lnSpc>
            </a:pPr>
            <a:r>
              <a:rPr lang="ko-KR" altLang="en-US" sz="4800" spc="-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휴먼둥근헤드라인"/>
              </a:rPr>
              <a:t>신소재 개발 기간 단축 프로그램</a:t>
            </a:r>
            <a:endParaRPr lang="en-US" sz="4800" strike="noStrike" spc="-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</a:endParaRPr>
          </a:p>
        </p:txBody>
      </p:sp>
      <p:sp>
        <p:nvSpPr>
          <p:cNvPr id="90" name="CustomShape 4"/>
          <p:cNvSpPr/>
          <p:nvPr/>
        </p:nvSpPr>
        <p:spPr>
          <a:xfrm>
            <a:off x="335360" y="2204864"/>
            <a:ext cx="7889555" cy="396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/>
          <a:lstStyle/>
          <a:p>
            <a:pPr algn="ctr">
              <a:lnSpc>
                <a:spcPct val="100000"/>
              </a:lnSpc>
            </a:pPr>
            <a:r>
              <a:rPr lang="en-US" sz="2400" b="1" spc="-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GAN </a:t>
            </a:r>
            <a:r>
              <a:rPr lang="ko-KR" altLang="en-US" sz="2400" b="1" spc="-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기반 </a:t>
            </a:r>
            <a:r>
              <a:rPr lang="en-US" altLang="ko-KR" sz="2400" b="1" spc="-1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AI Engineer, </a:t>
            </a:r>
            <a:r>
              <a:rPr lang="en-US" sz="2400" b="1" strike="noStrike" spc="-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GAN</a:t>
            </a:r>
            <a:r>
              <a:rPr lang="en-US" sz="2400" b="1" spc="-1" dirty="0" err="1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gineer</a:t>
            </a:r>
            <a:endParaRPr lang="en-US" sz="2400" b="1" strike="noStrike" spc="-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</p:txBody>
      </p:sp>
      <p:pic>
        <p:nvPicPr>
          <p:cNvPr id="91" name="그래픽 3"/>
          <p:cNvPicPr/>
          <p:nvPr/>
        </p:nvPicPr>
        <p:blipFill>
          <a:blip r:embed="rId3"/>
          <a:stretch/>
        </p:blipFill>
        <p:spPr>
          <a:xfrm>
            <a:off x="1437103" y="2183494"/>
            <a:ext cx="422000" cy="407514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/>
          <p:cNvSpPr/>
          <p:nvPr/>
        </p:nvSpPr>
        <p:spPr>
          <a:xfrm>
            <a:off x="317880" y="122040"/>
            <a:ext cx="9882576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200" b="1" spc="-1" dirty="0" smtClean="0">
                <a:solidFill>
                  <a:srgbClr val="000000"/>
                </a:solidFill>
                <a:latin typeface="+mn-ea"/>
              </a:rPr>
              <a:t>07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프로젝트 산출물</a:t>
            </a:r>
            <a:endParaRPr lang="en-US" sz="3200" b="0" strike="noStrike" spc="-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/>
          <p:cNvSpPr/>
          <p:nvPr/>
        </p:nvSpPr>
        <p:spPr>
          <a:xfrm>
            <a:off x="6364185" y="2658547"/>
            <a:ext cx="5544616" cy="11144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" dirty="0" smtClean="0">
                <a:solidFill>
                  <a:srgbClr val="C00000"/>
                </a:solidFill>
                <a:latin typeface="+mn-ea"/>
              </a:rPr>
              <a:t>① 모델 구현</a:t>
            </a:r>
            <a:r>
              <a:rPr lang="en-US" altLang="ko-KR" sz="3200" b="1" spc="-1" dirty="0" smtClean="0">
                <a:solidFill>
                  <a:srgbClr val="C00000"/>
                </a:solidFill>
                <a:latin typeface="+mn-ea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altLang="ko-KR" sz="3200" b="1" spc="-1" dirty="0">
                <a:solidFill>
                  <a:srgbClr val="C00000"/>
                </a:solidFill>
                <a:latin typeface="+mn-ea"/>
              </a:rPr>
              <a:t>	</a:t>
            </a:r>
            <a:r>
              <a:rPr lang="ko-KR" altLang="en-US" sz="2800" b="1" spc="-1" dirty="0" smtClean="0">
                <a:solidFill>
                  <a:srgbClr val="C00000"/>
                </a:solidFill>
                <a:latin typeface="+mn-ea"/>
              </a:rPr>
              <a:t>미세조직의 분율 예측</a:t>
            </a:r>
            <a:endParaRPr lang="en-US" sz="2800" b="0" strike="noStrike" spc="-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8" name="CustomShape 3"/>
          <p:cNvSpPr/>
          <p:nvPr/>
        </p:nvSpPr>
        <p:spPr>
          <a:xfrm>
            <a:off x="6364185" y="4583101"/>
            <a:ext cx="4567808" cy="10671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② 프로그램 구현</a:t>
            </a:r>
            <a:r>
              <a:rPr lang="en-US" altLang="ko-KR" sz="3200" b="1" spc="-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altLang="ko-KR" sz="3200" b="1" spc="-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	</a:t>
            </a:r>
            <a:r>
              <a:rPr lang="ko-KR" altLang="en-US" sz="2800" b="1" spc="-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소재의 특성 예측</a:t>
            </a:r>
            <a:endParaRPr lang="en-US" sz="3200" b="0" strike="noStrike" spc="-1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04CFBAC-A269-472F-820A-DED48B8F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6720"/>
          <a:stretch/>
        </p:blipFill>
        <p:spPr>
          <a:xfrm>
            <a:off x="1343472" y="980728"/>
            <a:ext cx="4610956" cy="4863167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3769915" y="1926964"/>
            <a:ext cx="1728192" cy="2577652"/>
          </a:xfrm>
          <a:prstGeom prst="frame">
            <a:avLst>
              <a:gd name="adj1" fmla="val 6831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액자 10"/>
          <p:cNvSpPr/>
          <p:nvPr/>
        </p:nvSpPr>
        <p:spPr>
          <a:xfrm>
            <a:off x="1753691" y="4792648"/>
            <a:ext cx="3744416" cy="648072"/>
          </a:xfrm>
          <a:prstGeom prst="frame">
            <a:avLst>
              <a:gd name="adj1" fmla="val 995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>
            <a:stCxn id="10" idx="3"/>
            <a:endCxn id="7" idx="1"/>
          </p:cNvCxnSpPr>
          <p:nvPr/>
        </p:nvCxnSpPr>
        <p:spPr>
          <a:xfrm>
            <a:off x="5498107" y="3215790"/>
            <a:ext cx="86607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11" idx="3"/>
            <a:endCxn id="8" idx="1"/>
          </p:cNvCxnSpPr>
          <p:nvPr/>
        </p:nvCxnSpPr>
        <p:spPr>
          <a:xfrm>
            <a:off x="5498107" y="5116684"/>
            <a:ext cx="866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74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/>
          <p:cNvSpPr/>
          <p:nvPr/>
        </p:nvSpPr>
        <p:spPr>
          <a:xfrm>
            <a:off x="317880" y="122040"/>
            <a:ext cx="9882576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200" b="1" spc="-1" dirty="0" smtClean="0">
                <a:solidFill>
                  <a:srgbClr val="000000"/>
                </a:solidFill>
                <a:latin typeface="+mn-ea"/>
              </a:rPr>
              <a:t>07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프로젝트 산출물</a:t>
            </a:r>
            <a:endParaRPr lang="en-US" sz="3200" b="0" strike="noStrike" spc="-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3"/>
          <p:cNvSpPr/>
          <p:nvPr/>
        </p:nvSpPr>
        <p:spPr>
          <a:xfrm>
            <a:off x="6364185" y="2658547"/>
            <a:ext cx="5544616" cy="11144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" dirty="0" smtClean="0">
                <a:solidFill>
                  <a:srgbClr val="C00000"/>
                </a:solidFill>
                <a:latin typeface="+mn-ea"/>
              </a:rPr>
              <a:t>① 모델 구현</a:t>
            </a:r>
            <a:r>
              <a:rPr lang="en-US" altLang="ko-KR" sz="3200" b="1" spc="-1" dirty="0" smtClean="0">
                <a:solidFill>
                  <a:srgbClr val="C00000"/>
                </a:solidFill>
                <a:latin typeface="+mn-ea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altLang="ko-KR" sz="3200" b="1" spc="-1" dirty="0">
                <a:solidFill>
                  <a:srgbClr val="C00000"/>
                </a:solidFill>
                <a:latin typeface="+mn-ea"/>
              </a:rPr>
              <a:t>	</a:t>
            </a:r>
            <a:r>
              <a:rPr lang="ko-KR" altLang="en-US" sz="2800" b="1" spc="-1" dirty="0" smtClean="0">
                <a:solidFill>
                  <a:srgbClr val="C00000"/>
                </a:solidFill>
                <a:latin typeface="+mn-ea"/>
              </a:rPr>
              <a:t>미세조직의 분율 예측</a:t>
            </a:r>
            <a:endParaRPr lang="en-US" sz="2800" b="0" strike="noStrike" spc="-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04CFBAC-A269-472F-820A-DED48B8F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6720"/>
          <a:stretch/>
        </p:blipFill>
        <p:spPr>
          <a:xfrm>
            <a:off x="1343472" y="980728"/>
            <a:ext cx="4610956" cy="4863167"/>
          </a:xfrm>
          <a:prstGeom prst="rect">
            <a:avLst/>
          </a:prstGeom>
        </p:spPr>
      </p:pic>
      <p:sp>
        <p:nvSpPr>
          <p:cNvPr id="10" name="액자 9"/>
          <p:cNvSpPr/>
          <p:nvPr/>
        </p:nvSpPr>
        <p:spPr>
          <a:xfrm>
            <a:off x="3769915" y="1926964"/>
            <a:ext cx="1728192" cy="2577652"/>
          </a:xfrm>
          <a:prstGeom prst="frame">
            <a:avLst>
              <a:gd name="adj1" fmla="val 6831"/>
            </a:avLst>
          </a:prstGeom>
          <a:solidFill>
            <a:srgbClr val="C0000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" name="직선 화살표 연결선 12"/>
          <p:cNvCxnSpPr>
            <a:stCxn id="10" idx="3"/>
            <a:endCxn id="7" idx="1"/>
          </p:cNvCxnSpPr>
          <p:nvPr/>
        </p:nvCxnSpPr>
        <p:spPr>
          <a:xfrm>
            <a:off x="5498107" y="3215790"/>
            <a:ext cx="866078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08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5" r="73745"/>
          <a:stretch/>
        </p:blipFill>
        <p:spPr>
          <a:xfrm>
            <a:off x="5204522" y="620688"/>
            <a:ext cx="1845920" cy="1928656"/>
          </a:xfrm>
          <a:prstGeom prst="rect">
            <a:avLst/>
          </a:prstGeom>
        </p:spPr>
      </p:pic>
      <p:sp>
        <p:nvSpPr>
          <p:cNvPr id="6" name="CustomShape 3"/>
          <p:cNvSpPr/>
          <p:nvPr/>
        </p:nvSpPr>
        <p:spPr>
          <a:xfrm>
            <a:off x="317879" y="122040"/>
            <a:ext cx="11502311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" dirty="0">
                <a:solidFill>
                  <a:srgbClr val="000000"/>
                </a:solidFill>
                <a:latin typeface="+mn-ea"/>
              </a:rPr>
              <a:t>①</a:t>
            </a:r>
            <a:r>
              <a:rPr lang="en-US" sz="3200" b="1" spc="-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모델 구현 </a:t>
            </a:r>
            <a:r>
              <a:rPr lang="en-US" altLang="ko-KR" sz="3200" b="1" spc="-1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미세조직 분석 결과</a:t>
            </a:r>
            <a:endParaRPr lang="en-US" sz="3200" b="0" strike="noStrike" spc="-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" name="CustomShape 1"/>
          <p:cNvSpPr/>
          <p:nvPr/>
        </p:nvSpPr>
        <p:spPr>
          <a:xfrm>
            <a:off x="417237" y="2787915"/>
            <a:ext cx="3490454" cy="360040"/>
          </a:xfrm>
          <a:prstGeom prst="roundRect">
            <a:avLst>
              <a:gd name="adj" fmla="val 418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ko-KR" b="1" dirty="0" err="1" smtClean="0">
                <a:latin typeface="+mn-ea"/>
              </a:rPr>
              <a:t>Ano</a:t>
            </a:r>
            <a:r>
              <a:rPr lang="en-US" altLang="ko-KR" b="1" dirty="0" smtClean="0">
                <a:latin typeface="+mn-ea"/>
              </a:rPr>
              <a:t>-GAN</a:t>
            </a:r>
            <a:endParaRPr lang="ko-KR" altLang="en-US" b="1" dirty="0">
              <a:latin typeface="+mn-ea"/>
            </a:endParaRPr>
          </a:p>
        </p:txBody>
      </p:sp>
      <p:sp>
        <p:nvSpPr>
          <p:cNvPr id="26" name="CustomShape 1"/>
          <p:cNvSpPr/>
          <p:nvPr/>
        </p:nvSpPr>
        <p:spPr>
          <a:xfrm>
            <a:off x="4353870" y="2784104"/>
            <a:ext cx="3490454" cy="360040"/>
          </a:xfrm>
          <a:prstGeom prst="roundRect">
            <a:avLst>
              <a:gd name="adj" fmla="val 4188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ko-KR" b="1" dirty="0" smtClean="0">
                <a:latin typeface="+mn-ea"/>
              </a:rPr>
              <a:t>Fast </a:t>
            </a:r>
            <a:r>
              <a:rPr lang="en-US" altLang="ko-KR" b="1" dirty="0" err="1" smtClean="0">
                <a:latin typeface="+mn-ea"/>
              </a:rPr>
              <a:t>Ano</a:t>
            </a:r>
            <a:r>
              <a:rPr lang="en-US" altLang="ko-KR" b="1" dirty="0" smtClean="0">
                <a:latin typeface="+mn-ea"/>
              </a:rPr>
              <a:t>-GAN</a:t>
            </a:r>
            <a:endParaRPr lang="ko-KR" altLang="en-US" b="1" dirty="0">
              <a:latin typeface="+mn-ea"/>
            </a:endParaRPr>
          </a:p>
        </p:txBody>
      </p:sp>
      <p:sp>
        <p:nvSpPr>
          <p:cNvPr id="27" name="CustomShape 1"/>
          <p:cNvSpPr/>
          <p:nvPr/>
        </p:nvSpPr>
        <p:spPr>
          <a:xfrm>
            <a:off x="8329737" y="2784104"/>
            <a:ext cx="3490454" cy="360040"/>
          </a:xfrm>
          <a:prstGeom prst="roundRect">
            <a:avLst>
              <a:gd name="adj" fmla="val 4188"/>
            </a:avLst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ko-KR" b="1" dirty="0" err="1" smtClean="0">
                <a:latin typeface="+mn-ea"/>
              </a:rPr>
              <a:t>GANomaly</a:t>
            </a:r>
            <a:endParaRPr lang="ko-KR" altLang="en-US" b="1" dirty="0">
              <a:latin typeface="+mn-ea"/>
            </a:endParaRPr>
          </a:p>
        </p:txBody>
      </p:sp>
      <p:sp>
        <p:nvSpPr>
          <p:cNvPr id="28" name="왼쪽 중괄호 27"/>
          <p:cNvSpPr/>
          <p:nvPr/>
        </p:nvSpPr>
        <p:spPr>
          <a:xfrm rot="5400000">
            <a:off x="5979051" y="-1439756"/>
            <a:ext cx="431724" cy="806489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691" y="1179005"/>
            <a:ext cx="1857549" cy="951298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6646407" y="1584991"/>
            <a:ext cx="6517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7349140" y="1376838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C00000"/>
                </a:solidFill>
                <a:latin typeface="+mn-ea"/>
              </a:rPr>
              <a:t>실제 분율</a:t>
            </a:r>
            <a:r>
              <a:rPr lang="en-US" altLang="ko-KR" sz="2000" b="1" dirty="0" smtClean="0">
                <a:solidFill>
                  <a:srgbClr val="C00000"/>
                </a:solidFill>
                <a:latin typeface="+mn-ea"/>
              </a:rPr>
              <a:t>: 52.07%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317879" y="647750"/>
            <a:ext cx="47191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spc="-1" dirty="0">
                <a:solidFill>
                  <a:srgbClr val="000000"/>
                </a:solidFill>
                <a:latin typeface="+mn-ea"/>
              </a:rPr>
              <a:t>(1) Dual Phase Steel (</a:t>
            </a:r>
            <a:r>
              <a:rPr lang="ko-KR" altLang="en-US" sz="2400" b="1" spc="-1" dirty="0" err="1">
                <a:solidFill>
                  <a:srgbClr val="000000"/>
                </a:solidFill>
                <a:latin typeface="+mn-ea"/>
              </a:rPr>
              <a:t>이중상</a:t>
            </a:r>
            <a:r>
              <a:rPr lang="ko-KR" altLang="en-US" sz="2400" b="1" spc="-1" dirty="0">
                <a:solidFill>
                  <a:srgbClr val="000000"/>
                </a:solidFill>
                <a:latin typeface="+mn-ea"/>
              </a:rPr>
              <a:t> 강철</a:t>
            </a:r>
            <a:r>
              <a:rPr lang="en-US" altLang="ko-KR" sz="2400" b="1" spc="-1" dirty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2400" spc="-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397301" y="6065621"/>
            <a:ext cx="11381995" cy="438111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82827" y="610001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전체 오차 평균</a:t>
            </a:r>
            <a:r>
              <a:rPr lang="en-US" altLang="ko-KR" dirty="0" smtClean="0">
                <a:latin typeface="+mn-ea"/>
              </a:rPr>
              <a:t>: 4.29% </a:t>
            </a:r>
            <a:endParaRPr lang="ko-KR" altLang="en-US" dirty="0">
              <a:latin typeface="+mn-ea"/>
            </a:endParaRPr>
          </a:p>
        </p:txBody>
      </p:sp>
      <p:cxnSp>
        <p:nvCxnSpPr>
          <p:cNvPr id="33" name="직선 연결선 32"/>
          <p:cNvCxnSpPr/>
          <p:nvPr/>
        </p:nvCxnSpPr>
        <p:spPr>
          <a:xfrm flipH="1">
            <a:off x="376341" y="6020428"/>
            <a:ext cx="11402955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83480" y="610001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전체 오차 평균</a:t>
            </a:r>
            <a:r>
              <a:rPr lang="en-US" altLang="ko-KR" dirty="0" smtClean="0">
                <a:latin typeface="+mn-ea"/>
              </a:rPr>
              <a:t>: 5.16% </a:t>
            </a:r>
            <a:endParaRPr lang="ko-KR" altLang="en-US" dirty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9001277" y="6090520"/>
            <a:ext cx="2420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전체 오차 평균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: 1.48% 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25" name="직선 연결선 24"/>
          <p:cNvCxnSpPr/>
          <p:nvPr/>
        </p:nvCxnSpPr>
        <p:spPr>
          <a:xfrm>
            <a:off x="8077859" y="2784104"/>
            <a:ext cx="34365" cy="3719628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079694" y="2806416"/>
            <a:ext cx="82" cy="3697316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088927" y="5341174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예측된 분율</a:t>
            </a:r>
            <a:r>
              <a:rPr lang="en-US" altLang="ko-KR" dirty="0" smtClean="0">
                <a:latin typeface="+mn-ea"/>
              </a:rPr>
              <a:t>: 54.56%</a:t>
            </a:r>
          </a:p>
          <a:p>
            <a:pPr algn="ctr"/>
            <a:r>
              <a:rPr lang="ko-KR" altLang="en-US" dirty="0" smtClean="0">
                <a:latin typeface="+mn-ea"/>
              </a:rPr>
              <a:t>오차</a:t>
            </a:r>
            <a:r>
              <a:rPr lang="en-US" altLang="ko-KR" dirty="0" smtClean="0">
                <a:latin typeface="+mn-ea"/>
              </a:rPr>
              <a:t>: + 2.49%</a:t>
            </a:r>
            <a:endParaRPr lang="ko-KR" altLang="en-US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124250" y="5341174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예측된 분율</a:t>
            </a:r>
            <a:r>
              <a:rPr lang="en-US" altLang="ko-KR" dirty="0" smtClean="0">
                <a:latin typeface="+mn-ea"/>
              </a:rPr>
              <a:t>: 30.01%</a:t>
            </a:r>
          </a:p>
          <a:p>
            <a:pPr algn="ctr"/>
            <a:r>
              <a:rPr lang="ko-KR" altLang="en-US" dirty="0" smtClean="0">
                <a:latin typeface="+mn-ea"/>
              </a:rPr>
              <a:t>오차</a:t>
            </a:r>
            <a:r>
              <a:rPr lang="en-US" altLang="ko-KR" dirty="0" smtClean="0">
                <a:latin typeface="+mn-ea"/>
              </a:rPr>
              <a:t>: - 22.06%</a:t>
            </a:r>
            <a:endParaRPr lang="ko-KR" altLang="en-US" dirty="0">
              <a:latin typeface="+mn-ea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77130" y="5339394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예측된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분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율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: 53.2%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오차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: + 1.13%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181" t="24702"/>
          <a:stretch/>
        </p:blipFill>
        <p:spPr>
          <a:xfrm>
            <a:off x="1124250" y="3200681"/>
            <a:ext cx="1973341" cy="218981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735" t="25920" r="-1310"/>
          <a:stretch/>
        </p:blipFill>
        <p:spPr>
          <a:xfrm>
            <a:off x="5011632" y="3219931"/>
            <a:ext cx="2160241" cy="220271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98" t="22904"/>
          <a:stretch/>
        </p:blipFill>
        <p:spPr>
          <a:xfrm>
            <a:off x="9044080" y="3125860"/>
            <a:ext cx="2016224" cy="2330014"/>
          </a:xfrm>
          <a:prstGeom prst="rect">
            <a:avLst/>
          </a:prstGeom>
        </p:spPr>
      </p:pic>
      <p:sp>
        <p:nvSpPr>
          <p:cNvPr id="41" name="직사각형 40"/>
          <p:cNvSpPr/>
          <p:nvPr/>
        </p:nvSpPr>
        <p:spPr>
          <a:xfrm>
            <a:off x="7348016" y="1705070"/>
            <a:ext cx="48439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ref.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『</a:t>
            </a:r>
            <a:r>
              <a:rPr lang="en-US" altLang="ko-KR" sz="1000" dirty="0">
                <a:latin typeface="+mn-ea"/>
              </a:rPr>
              <a:t>Effect of the Chemical </a:t>
            </a:r>
            <a:r>
              <a:rPr lang="en-US" altLang="ko-KR" sz="1000" dirty="0" err="1">
                <a:latin typeface="+mn-ea"/>
              </a:rPr>
              <a:t>Homogencity</a:t>
            </a:r>
            <a:r>
              <a:rPr lang="en-US" altLang="ko-KR" sz="1000" dirty="0">
                <a:latin typeface="+mn-ea"/>
              </a:rPr>
              <a:t> of a Quenched </a:t>
            </a:r>
            <a:r>
              <a:rPr lang="en-US" altLang="ko-KR" sz="1000" dirty="0" smtClean="0">
                <a:latin typeface="+mn-ea"/>
              </a:rPr>
              <a:t>and Tempered </a:t>
            </a:r>
            <a:r>
              <a:rPr lang="en-US" altLang="ko-KR" sz="1000" dirty="0">
                <a:latin typeface="+mn-ea"/>
              </a:rPr>
              <a:t>C-</a:t>
            </a:r>
            <a:r>
              <a:rPr lang="en-US" altLang="ko-KR" sz="1000" dirty="0" err="1">
                <a:latin typeface="+mn-ea"/>
              </a:rPr>
              <a:t>Mn</a:t>
            </a:r>
            <a:r>
              <a:rPr lang="en-US" altLang="ko-KR" sz="1000" dirty="0">
                <a:latin typeface="+mn-ea"/>
              </a:rPr>
              <a:t> Steel Pipe on the Mechanical Properties and Phase Transformations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』 (2019)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11" name="왼쪽 중괄호 10"/>
          <p:cNvSpPr/>
          <p:nvPr/>
        </p:nvSpPr>
        <p:spPr>
          <a:xfrm>
            <a:off x="4903240" y="822525"/>
            <a:ext cx="328664" cy="162217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액자 42"/>
          <p:cNvSpPr/>
          <p:nvPr/>
        </p:nvSpPr>
        <p:spPr>
          <a:xfrm>
            <a:off x="8233590" y="2702743"/>
            <a:ext cx="3717710" cy="3800989"/>
          </a:xfrm>
          <a:prstGeom prst="frame">
            <a:avLst>
              <a:gd name="adj1" fmla="val 218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03555593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880" y="3145814"/>
            <a:ext cx="2183501" cy="228078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97301" y="6065621"/>
            <a:ext cx="11381995" cy="438111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108932" y="5339394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예측된 분율</a:t>
            </a:r>
            <a:r>
              <a:rPr lang="en-US" altLang="ko-KR" dirty="0" smtClean="0">
                <a:latin typeface="+mn-ea"/>
              </a:rPr>
              <a:t>: 57.6%</a:t>
            </a:r>
          </a:p>
          <a:p>
            <a:pPr algn="ctr"/>
            <a:r>
              <a:rPr lang="ko-KR" altLang="en-US" dirty="0" smtClean="0">
                <a:latin typeface="+mn-ea"/>
              </a:rPr>
              <a:t>오차</a:t>
            </a:r>
            <a:r>
              <a:rPr lang="en-US" altLang="ko-KR" dirty="0" smtClean="0">
                <a:latin typeface="+mn-ea"/>
              </a:rPr>
              <a:t>: + 7.6 %</a:t>
            </a:r>
            <a:endParaRPr lang="ko-KR" altLang="en-US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7164" y="3206691"/>
            <a:ext cx="2037388" cy="218910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7448" y="3136018"/>
            <a:ext cx="2092679" cy="2240647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082827" y="610001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전체 오차 평균</a:t>
            </a:r>
            <a:r>
              <a:rPr lang="en-US" altLang="ko-KR" dirty="0" smtClean="0">
                <a:latin typeface="+mn-ea"/>
              </a:rPr>
              <a:t>: 5.53% </a:t>
            </a:r>
            <a:endParaRPr lang="ko-KR" altLang="en-US" dirty="0">
              <a:latin typeface="+mn-ea"/>
            </a:endParaRPr>
          </a:p>
        </p:txBody>
      </p:sp>
      <p:cxnSp>
        <p:nvCxnSpPr>
          <p:cNvPr id="31" name="직선 연결선 30"/>
          <p:cNvCxnSpPr/>
          <p:nvPr/>
        </p:nvCxnSpPr>
        <p:spPr>
          <a:xfrm flipH="1">
            <a:off x="376341" y="6020428"/>
            <a:ext cx="11402955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85056" y="623679"/>
            <a:ext cx="1847048" cy="1912020"/>
          </a:xfrm>
          <a:prstGeom prst="rect">
            <a:avLst/>
          </a:prstGeom>
        </p:spPr>
      </p:pic>
      <p:sp>
        <p:nvSpPr>
          <p:cNvPr id="7" name="CustomShape 3"/>
          <p:cNvSpPr/>
          <p:nvPr/>
        </p:nvSpPr>
        <p:spPr>
          <a:xfrm>
            <a:off x="317880" y="122040"/>
            <a:ext cx="10891128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① </a:t>
            </a:r>
            <a:r>
              <a:rPr lang="ko-KR" altLang="en-US" sz="3200" b="1" spc="-1" dirty="0">
                <a:solidFill>
                  <a:srgbClr val="000000"/>
                </a:solidFill>
                <a:latin typeface="+mn-ea"/>
              </a:rPr>
              <a:t>모델 구현 </a:t>
            </a:r>
            <a:r>
              <a:rPr lang="en-US" altLang="ko-KR" sz="3200" b="1" spc="-1" dirty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미세조직 분석 결과</a:t>
            </a:r>
            <a:endParaRPr lang="en-US" sz="3200" b="0" strike="noStrike" spc="-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8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1"/>
          <p:cNvSpPr/>
          <p:nvPr/>
        </p:nvSpPr>
        <p:spPr>
          <a:xfrm>
            <a:off x="417237" y="2787915"/>
            <a:ext cx="3490454" cy="360040"/>
          </a:xfrm>
          <a:prstGeom prst="roundRect">
            <a:avLst>
              <a:gd name="adj" fmla="val 418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ko-KR" b="1" dirty="0" err="1" smtClean="0">
                <a:latin typeface="+mn-ea"/>
              </a:rPr>
              <a:t>Ano</a:t>
            </a:r>
            <a:r>
              <a:rPr lang="en-US" altLang="ko-KR" b="1" dirty="0" smtClean="0">
                <a:latin typeface="+mn-ea"/>
              </a:rPr>
              <a:t>-GAN</a:t>
            </a:r>
            <a:endParaRPr lang="ko-KR" altLang="en-US" b="1" dirty="0">
              <a:latin typeface="+mn-ea"/>
            </a:endParaRPr>
          </a:p>
        </p:txBody>
      </p:sp>
      <p:cxnSp>
        <p:nvCxnSpPr>
          <p:cNvPr id="9" name="직선 연결선 8"/>
          <p:cNvCxnSpPr/>
          <p:nvPr/>
        </p:nvCxnSpPr>
        <p:spPr>
          <a:xfrm>
            <a:off x="4079694" y="2806416"/>
            <a:ext cx="82" cy="3653436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8077859" y="2784104"/>
            <a:ext cx="34365" cy="3719628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stomShape 1"/>
          <p:cNvSpPr/>
          <p:nvPr/>
        </p:nvSpPr>
        <p:spPr>
          <a:xfrm>
            <a:off x="4353870" y="2784104"/>
            <a:ext cx="3490454" cy="360040"/>
          </a:xfrm>
          <a:prstGeom prst="roundRect">
            <a:avLst>
              <a:gd name="adj" fmla="val 4188"/>
            </a:avLst>
          </a:prstGeom>
          <a:ln>
            <a:solidFill>
              <a:schemeClr val="tx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ko-KR" b="1" dirty="0" smtClean="0">
                <a:latin typeface="+mn-ea"/>
              </a:rPr>
              <a:t>Fast </a:t>
            </a:r>
            <a:r>
              <a:rPr lang="en-US" altLang="ko-KR" b="1" dirty="0" err="1" smtClean="0">
                <a:latin typeface="+mn-ea"/>
              </a:rPr>
              <a:t>Ano</a:t>
            </a:r>
            <a:r>
              <a:rPr lang="en-US" altLang="ko-KR" b="1" dirty="0" smtClean="0">
                <a:latin typeface="+mn-ea"/>
              </a:rPr>
              <a:t>-GAN</a:t>
            </a:r>
            <a:endParaRPr lang="ko-KR" altLang="en-US" b="1" dirty="0">
              <a:latin typeface="+mn-ea"/>
            </a:endParaRPr>
          </a:p>
        </p:txBody>
      </p:sp>
      <p:sp>
        <p:nvSpPr>
          <p:cNvPr id="12" name="CustomShape 1"/>
          <p:cNvSpPr/>
          <p:nvPr/>
        </p:nvSpPr>
        <p:spPr>
          <a:xfrm>
            <a:off x="8329737" y="2784104"/>
            <a:ext cx="3490454" cy="360040"/>
          </a:xfrm>
          <a:prstGeom prst="roundRect">
            <a:avLst>
              <a:gd name="adj" fmla="val 4188"/>
            </a:avLst>
          </a:prstGeom>
          <a:ln>
            <a:solidFill>
              <a:srgbClr val="FFC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ko-KR" b="1" dirty="0" smtClean="0">
                <a:latin typeface="+mn-ea"/>
              </a:rPr>
              <a:t>   </a:t>
            </a:r>
            <a:r>
              <a:rPr lang="en-US" altLang="ko-KR" b="1" dirty="0" err="1" smtClean="0">
                <a:latin typeface="+mn-ea"/>
              </a:rPr>
              <a:t>GANomaly</a:t>
            </a:r>
            <a:endParaRPr lang="ko-KR" altLang="en-US" b="1" dirty="0">
              <a:latin typeface="+mn-ea"/>
            </a:endParaRPr>
          </a:p>
        </p:txBody>
      </p:sp>
      <p:sp>
        <p:nvSpPr>
          <p:cNvPr id="13" name="왼쪽 중괄호 12"/>
          <p:cNvSpPr/>
          <p:nvPr/>
        </p:nvSpPr>
        <p:spPr>
          <a:xfrm rot="5400000">
            <a:off x="5979051" y="-1439756"/>
            <a:ext cx="431724" cy="806489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3842" y="1215317"/>
            <a:ext cx="2569638" cy="786293"/>
          </a:xfrm>
          <a:prstGeom prst="rect">
            <a:avLst/>
          </a:prstGeom>
        </p:spPr>
      </p:pic>
      <p:cxnSp>
        <p:nvCxnSpPr>
          <p:cNvPr id="35" name="직선 화살표 연결선 34"/>
          <p:cNvCxnSpPr>
            <a:endCxn id="42" idx="1"/>
          </p:cNvCxnSpPr>
          <p:nvPr/>
        </p:nvCxnSpPr>
        <p:spPr>
          <a:xfrm>
            <a:off x="6850372" y="1564172"/>
            <a:ext cx="575712" cy="8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317880" y="683404"/>
            <a:ext cx="4686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spc="-1" dirty="0">
                <a:solidFill>
                  <a:srgbClr val="000000"/>
                </a:solidFill>
                <a:latin typeface="+mn-ea"/>
              </a:rPr>
              <a:t>(2) CFRP (</a:t>
            </a:r>
            <a:r>
              <a:rPr lang="ko-KR" altLang="en-US" sz="2400" b="1" spc="-1" dirty="0">
                <a:solidFill>
                  <a:srgbClr val="000000"/>
                </a:solidFill>
                <a:latin typeface="+mn-ea"/>
              </a:rPr>
              <a:t>탄소 섬유 강화 플라스틱</a:t>
            </a:r>
            <a:r>
              <a:rPr lang="en-US" altLang="ko-KR" sz="2400" b="1" spc="-1" dirty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2400" spc="-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430825" y="1700049"/>
            <a:ext cx="50866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ref.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『Effects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of triangle-shape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fiber on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the transverse mechanical properties </a:t>
            </a:r>
            <a:endParaRPr lang="en-US" altLang="ko-KR" sz="1000" dirty="0" smtClean="0">
              <a:solidFill>
                <a:srgbClr val="000000"/>
              </a:solidFill>
              <a:latin typeface="+mn-ea"/>
            </a:endParaRPr>
          </a:p>
          <a:p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of 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unidirectional carbon fiber reinforced 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plastics』 (</a:t>
            </a:r>
            <a:r>
              <a:rPr lang="en-US" altLang="ko-KR" sz="1000" dirty="0">
                <a:solidFill>
                  <a:srgbClr val="000000"/>
                </a:solidFill>
                <a:latin typeface="+mn-ea"/>
              </a:rPr>
              <a:t>2016</a:t>
            </a:r>
            <a:r>
              <a:rPr lang="en-US" altLang="ko-KR" sz="1000" dirty="0" smtClean="0">
                <a:solidFill>
                  <a:srgbClr val="000000"/>
                </a:solidFill>
                <a:latin typeface="+mn-ea"/>
              </a:rPr>
              <a:t>)</a:t>
            </a:r>
            <a:endParaRPr lang="ko-KR" altLang="en-US" sz="1100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83480" y="6100011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전체 오차 평균</a:t>
            </a:r>
            <a:r>
              <a:rPr lang="en-US" altLang="ko-KR" dirty="0" smtClean="0">
                <a:latin typeface="+mn-ea"/>
              </a:rPr>
              <a:t>: 7.73% </a:t>
            </a:r>
            <a:endParaRPr lang="ko-KR" altLang="en-US" dirty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001277" y="6090520"/>
            <a:ext cx="2416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전체 오차 평균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: 3.24% 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177130" y="5339394"/>
            <a:ext cx="20954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예측된 </a:t>
            </a:r>
            <a:r>
              <a:rPr lang="ko-KR" altLang="en-US" b="1" dirty="0">
                <a:solidFill>
                  <a:srgbClr val="C00000"/>
                </a:solidFill>
                <a:latin typeface="+mn-ea"/>
              </a:rPr>
              <a:t>분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율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: 53.2%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오차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: + 3.2% 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204395" y="5294515"/>
            <a:ext cx="20906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예측된 분율</a:t>
            </a:r>
            <a:r>
              <a:rPr lang="en-US" altLang="ko-KR" dirty="0" smtClean="0">
                <a:latin typeface="+mn-ea"/>
              </a:rPr>
              <a:t>: 43.9%</a:t>
            </a:r>
          </a:p>
          <a:p>
            <a:pPr algn="ctr"/>
            <a:r>
              <a:rPr lang="ko-KR" altLang="en-US" dirty="0" smtClean="0">
                <a:latin typeface="+mn-ea"/>
              </a:rPr>
              <a:t>오차</a:t>
            </a:r>
            <a:r>
              <a:rPr lang="en-US" altLang="ko-KR" dirty="0" smtClean="0">
                <a:latin typeface="+mn-ea"/>
              </a:rPr>
              <a:t>:</a:t>
            </a:r>
            <a:r>
              <a:rPr lang="ko-KR" altLang="en-US" dirty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- 6.1%</a:t>
            </a:r>
          </a:p>
        </p:txBody>
      </p:sp>
      <p:sp>
        <p:nvSpPr>
          <p:cNvPr id="43" name="액자 42"/>
          <p:cNvSpPr/>
          <p:nvPr/>
        </p:nvSpPr>
        <p:spPr>
          <a:xfrm>
            <a:off x="8233590" y="2702743"/>
            <a:ext cx="3717710" cy="3800989"/>
          </a:xfrm>
          <a:prstGeom prst="frame">
            <a:avLst>
              <a:gd name="adj1" fmla="val 218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41" name="왼쪽 중괄호 40"/>
          <p:cNvSpPr/>
          <p:nvPr/>
        </p:nvSpPr>
        <p:spPr>
          <a:xfrm>
            <a:off x="4903240" y="822525"/>
            <a:ext cx="328664" cy="1622179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/>
          <p:cNvSpPr txBox="1"/>
          <p:nvPr/>
        </p:nvSpPr>
        <p:spPr>
          <a:xfrm>
            <a:off x="7426084" y="1372706"/>
            <a:ext cx="2074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C00000"/>
                </a:solidFill>
                <a:latin typeface="+mn-ea"/>
              </a:rPr>
              <a:t>실제 분율</a:t>
            </a:r>
            <a:r>
              <a:rPr lang="en-US" altLang="ko-KR" sz="2000" b="1" dirty="0" smtClean="0">
                <a:solidFill>
                  <a:srgbClr val="C00000"/>
                </a:solidFill>
                <a:latin typeface="+mn-ea"/>
              </a:rPr>
              <a:t>: 50.0%</a:t>
            </a:r>
          </a:p>
        </p:txBody>
      </p:sp>
    </p:spTree>
    <p:extLst>
      <p:ext uri="{BB962C8B-B14F-4D97-AF65-F5344CB8AC3E}">
        <p14:creationId xmlns:p14="http://schemas.microsoft.com/office/powerpoint/2010/main" val="42622325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 flipV="1">
            <a:off x="3190245" y="887703"/>
            <a:ext cx="2098765" cy="1399176"/>
          </a:xfrm>
          <a:prstGeom prst="rect">
            <a:avLst/>
          </a:prstGeom>
        </p:spPr>
      </p:pic>
      <p:pic>
        <p:nvPicPr>
          <p:cNvPr id="1038" name="Picture 14" descr="https://lh4.googleusercontent.com/1ay7xIdHemEh7v7rq2ZB2iy61PaeAU-65iU9S4uiBhMhBqmp_0x6Ab5hPXSmAR3swZi81tMRMZTYnMnN0bowX9ZawLeOFbtWa9uj659YhoLD36ikPAeDBiHLmsTLz8L_w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5" r="75033"/>
          <a:stretch/>
        </p:blipFill>
        <p:spPr bwMode="auto">
          <a:xfrm>
            <a:off x="5184278" y="656872"/>
            <a:ext cx="1775818" cy="1908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stomShape 3"/>
          <p:cNvSpPr/>
          <p:nvPr/>
        </p:nvSpPr>
        <p:spPr>
          <a:xfrm>
            <a:off x="317880" y="122040"/>
            <a:ext cx="9018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①</a:t>
            </a:r>
            <a:r>
              <a:rPr lang="en-US" sz="3200" b="1" spc="-1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모델 구현 </a:t>
            </a:r>
            <a:r>
              <a:rPr lang="en-US" altLang="ko-KR" sz="3200" b="1" spc="-1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미세조직 분석 결과</a:t>
            </a:r>
            <a:endParaRPr lang="en-US" sz="3200" b="0" strike="noStrike" spc="-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" name="CustomShape 1"/>
          <p:cNvSpPr/>
          <p:nvPr/>
        </p:nvSpPr>
        <p:spPr>
          <a:xfrm>
            <a:off x="417237" y="2787915"/>
            <a:ext cx="3490454" cy="360040"/>
          </a:xfrm>
          <a:prstGeom prst="roundRect">
            <a:avLst>
              <a:gd name="adj" fmla="val 418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ko-KR" b="1" dirty="0" err="1" smtClean="0">
                <a:latin typeface="+mn-ea"/>
              </a:rPr>
              <a:t>Ano</a:t>
            </a:r>
            <a:r>
              <a:rPr lang="en-US" altLang="ko-KR" b="1" dirty="0" smtClean="0">
                <a:latin typeface="+mn-ea"/>
              </a:rPr>
              <a:t>-GAN</a:t>
            </a:r>
            <a:endParaRPr lang="ko-KR" altLang="en-US" b="1" dirty="0">
              <a:latin typeface="+mn-ea"/>
            </a:endParaRPr>
          </a:p>
        </p:txBody>
      </p:sp>
      <p:sp>
        <p:nvSpPr>
          <p:cNvPr id="20" name="CustomShape 1"/>
          <p:cNvSpPr/>
          <p:nvPr/>
        </p:nvSpPr>
        <p:spPr>
          <a:xfrm>
            <a:off x="4353870" y="2784104"/>
            <a:ext cx="3490454" cy="360040"/>
          </a:xfrm>
          <a:prstGeom prst="roundRect">
            <a:avLst>
              <a:gd name="adj" fmla="val 4188"/>
            </a:avLst>
          </a:prstGeom>
          <a:ln>
            <a:solidFill>
              <a:srgbClr val="FFC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ko-KR" b="1" dirty="0" smtClean="0">
                <a:latin typeface="+mn-ea"/>
              </a:rPr>
              <a:t>Fast </a:t>
            </a:r>
            <a:r>
              <a:rPr lang="en-US" altLang="ko-KR" b="1" dirty="0" err="1" smtClean="0">
                <a:latin typeface="+mn-ea"/>
              </a:rPr>
              <a:t>Ano</a:t>
            </a:r>
            <a:r>
              <a:rPr lang="en-US" altLang="ko-KR" b="1" dirty="0" smtClean="0">
                <a:latin typeface="+mn-ea"/>
              </a:rPr>
              <a:t>-GAN</a:t>
            </a:r>
            <a:endParaRPr lang="ko-KR" altLang="en-US" b="1" dirty="0">
              <a:latin typeface="+mn-ea"/>
            </a:endParaRPr>
          </a:p>
        </p:txBody>
      </p:sp>
      <p:sp>
        <p:nvSpPr>
          <p:cNvPr id="21" name="CustomShape 1"/>
          <p:cNvSpPr/>
          <p:nvPr/>
        </p:nvSpPr>
        <p:spPr>
          <a:xfrm>
            <a:off x="8329737" y="2784104"/>
            <a:ext cx="3490454" cy="360040"/>
          </a:xfrm>
          <a:prstGeom prst="roundRect">
            <a:avLst>
              <a:gd name="adj" fmla="val 4188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US" altLang="ko-KR" b="1" dirty="0" err="1" smtClean="0">
                <a:latin typeface="+mn-ea"/>
              </a:rPr>
              <a:t>GANomaly</a:t>
            </a:r>
            <a:endParaRPr lang="ko-KR" altLang="en-US" b="1" dirty="0">
              <a:latin typeface="+mn-ea"/>
            </a:endParaRPr>
          </a:p>
        </p:txBody>
      </p:sp>
      <p:sp>
        <p:nvSpPr>
          <p:cNvPr id="31" name="왼쪽 중괄호 30"/>
          <p:cNvSpPr/>
          <p:nvPr/>
        </p:nvSpPr>
        <p:spPr>
          <a:xfrm rot="5400000">
            <a:off x="5979051" y="-1439756"/>
            <a:ext cx="431724" cy="806489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88927" y="5341174"/>
            <a:ext cx="22349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예측된 분율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: 63.42%</a:t>
            </a:r>
          </a:p>
          <a:p>
            <a:pPr algn="ctr"/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오차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: - 5.828%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124250" y="5341174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예측된 분율</a:t>
            </a:r>
            <a:r>
              <a:rPr lang="en-US" altLang="ko-KR" dirty="0" smtClean="0">
                <a:latin typeface="+mn-ea"/>
              </a:rPr>
              <a:t>: 36.05%</a:t>
            </a:r>
          </a:p>
          <a:p>
            <a:pPr algn="ctr"/>
            <a:r>
              <a:rPr lang="ko-KR" altLang="en-US" dirty="0" smtClean="0">
                <a:latin typeface="+mn-ea"/>
              </a:rPr>
              <a:t>오차</a:t>
            </a:r>
            <a:r>
              <a:rPr lang="en-US" altLang="ko-KR" dirty="0" smtClean="0">
                <a:latin typeface="+mn-ea"/>
              </a:rPr>
              <a:t>: - 21.54%</a:t>
            </a:r>
            <a:endParaRPr lang="ko-KR" altLang="en-US" dirty="0">
              <a:latin typeface="+mn-e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18938" y="5370286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예측된 분율</a:t>
            </a:r>
            <a:r>
              <a:rPr lang="en-US" altLang="ko-KR" dirty="0" smtClean="0">
                <a:latin typeface="+mn-ea"/>
              </a:rPr>
              <a:t>: 73.36%</a:t>
            </a:r>
          </a:p>
          <a:p>
            <a:pPr algn="ctr"/>
            <a:r>
              <a:rPr lang="ko-KR" altLang="en-US" dirty="0" smtClean="0">
                <a:latin typeface="+mn-ea"/>
              </a:rPr>
              <a:t>오차</a:t>
            </a:r>
            <a:r>
              <a:rPr lang="en-US" altLang="ko-KR" dirty="0" smtClean="0">
                <a:latin typeface="+mn-ea"/>
              </a:rPr>
              <a:t>: + 15.76%</a:t>
            </a:r>
            <a:endParaRPr lang="ko-KR" altLang="en-US" dirty="0">
              <a:latin typeface="+mn-ea"/>
            </a:endParaRPr>
          </a:p>
        </p:txBody>
      </p:sp>
      <p:cxnSp>
        <p:nvCxnSpPr>
          <p:cNvPr id="28" name="직선 화살표 연결선 27"/>
          <p:cNvCxnSpPr>
            <a:endCxn id="43" idx="1"/>
          </p:cNvCxnSpPr>
          <p:nvPr/>
        </p:nvCxnSpPr>
        <p:spPr>
          <a:xfrm>
            <a:off x="6872201" y="1572761"/>
            <a:ext cx="553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7426084" y="1780257"/>
            <a:ext cx="47339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smtClean="0">
                <a:latin typeface="+mn-ea"/>
              </a:rPr>
              <a:t>ref. 『New Developments of </a:t>
            </a:r>
            <a:r>
              <a:rPr lang="en-US" altLang="ko-KR" sz="1000" dirty="0" err="1" smtClean="0">
                <a:latin typeface="+mn-ea"/>
              </a:rPr>
              <a:t>Ti</a:t>
            </a:r>
            <a:r>
              <a:rPr lang="en-US" altLang="ko-KR" sz="1000" dirty="0" smtClean="0">
                <a:latin typeface="+mn-ea"/>
              </a:rPr>
              <a:t>-Based Alloys for Biomedical Applications』 (2014)</a:t>
            </a:r>
            <a:endParaRPr lang="ko-KR" altLang="en-US" sz="1000" dirty="0">
              <a:latin typeface="+mn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17880" y="656871"/>
            <a:ext cx="30021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00000"/>
              </a:lnSpc>
            </a:pPr>
            <a:r>
              <a:rPr lang="en-US" altLang="ko-KR" sz="2400" b="1" spc="-1" dirty="0">
                <a:solidFill>
                  <a:srgbClr val="000000"/>
                </a:solidFill>
                <a:latin typeface="+mn-ea"/>
              </a:rPr>
              <a:t>(3) Ti64 (</a:t>
            </a:r>
            <a:r>
              <a:rPr lang="ko-KR" altLang="en-US" sz="2400" b="1" spc="-1" dirty="0">
                <a:solidFill>
                  <a:srgbClr val="000000"/>
                </a:solidFill>
                <a:latin typeface="+mn-ea"/>
              </a:rPr>
              <a:t>티타늄 합금</a:t>
            </a:r>
            <a:r>
              <a:rPr lang="en-US" altLang="ko-KR" sz="2400" b="1" spc="-1" dirty="0">
                <a:solidFill>
                  <a:srgbClr val="000000"/>
                </a:solidFill>
                <a:latin typeface="+mn-ea"/>
              </a:rPr>
              <a:t>)</a:t>
            </a:r>
            <a:endParaRPr lang="en-US" altLang="ko-KR" sz="2400" spc="-1" dirty="0">
              <a:solidFill>
                <a:srgbClr val="FF0000"/>
              </a:solidFill>
              <a:latin typeface="+mn-ea"/>
            </a:endParaRPr>
          </a:p>
        </p:txBody>
      </p:sp>
      <p:pic>
        <p:nvPicPr>
          <p:cNvPr id="1026" name="Picture 2" descr="https://lh6.googleusercontent.com/_kOkx7FPSoVe_0_3JAe9DzIsDNPBveF0fOJRmLiecS8jl5ohU-JzmOZBxu0KHAiMPR8LGzPFq3rck9RTWwiSv_hdtrTfCmL6MrwwxJBruLt2XA3TkIdpD-6PcW4lOUY9Q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7" t="24883"/>
          <a:stretch/>
        </p:blipFill>
        <p:spPr bwMode="auto">
          <a:xfrm>
            <a:off x="5049578" y="3206062"/>
            <a:ext cx="2011685" cy="221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lh4.googleusercontent.com/1ay7xIdHemEh7v7rq2ZB2iy61PaeAU-65iU9S4uiBhMhBqmp_0x6Ab5hPXSmAR3swZi81tMRMZTYnMnN0bowX9ZawLeOFbtWa9uj659YhoLD36ikPAeDBiHLmsTLz8L_w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054" t="24992" r="-2104" b="2319"/>
          <a:stretch/>
        </p:blipFill>
        <p:spPr bwMode="auto">
          <a:xfrm>
            <a:off x="1082293" y="3219639"/>
            <a:ext cx="2160342" cy="2121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lh4.googleusercontent.com/1ay7xIdHemEh7v7rq2ZB2iy61PaeAU-65iU9S4uiBhMhBqmp_0x6Ab5hPXSmAR3swZi81tMRMZTYnMnN0bowX9ZawLeOFbtWa9uj659YhoLD36ikPAeDBiHLmsTLz8L_w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80" t="24009" r="-735" b="2009"/>
          <a:stretch/>
        </p:blipFill>
        <p:spPr bwMode="auto">
          <a:xfrm>
            <a:off x="9082026" y="3197427"/>
            <a:ext cx="2002134" cy="2222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직사각형 33"/>
          <p:cNvSpPr/>
          <p:nvPr/>
        </p:nvSpPr>
        <p:spPr>
          <a:xfrm>
            <a:off x="397301" y="6065621"/>
            <a:ext cx="11381995" cy="438111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015632" y="6090520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전체 오차 평균</a:t>
            </a:r>
            <a:r>
              <a:rPr lang="en-US" altLang="ko-KR" dirty="0" smtClean="0">
                <a:latin typeface="+mn-ea"/>
              </a:rPr>
              <a:t>: 12.48%</a:t>
            </a:r>
            <a:endParaRPr lang="ko-KR" altLang="en-US" dirty="0">
              <a:latin typeface="+mn-ea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flipH="1">
            <a:off x="376341" y="6020428"/>
            <a:ext cx="11402955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916835" y="6100010"/>
            <a:ext cx="2496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전체 오차 평균</a:t>
            </a:r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: 10.37%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871467" y="6090520"/>
            <a:ext cx="250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+mn-ea"/>
              </a:rPr>
              <a:t>전체 오차 평균</a:t>
            </a:r>
            <a:r>
              <a:rPr lang="en-US" altLang="ko-KR" dirty="0" smtClean="0">
                <a:latin typeface="+mn-ea"/>
              </a:rPr>
              <a:t>: 31.23%</a:t>
            </a:r>
            <a:endParaRPr lang="ko-KR" altLang="en-US" dirty="0"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8077859" y="2784104"/>
            <a:ext cx="39583" cy="3675748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079694" y="2806416"/>
            <a:ext cx="10256" cy="3653436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왼쪽 중괄호 39"/>
          <p:cNvSpPr/>
          <p:nvPr/>
        </p:nvSpPr>
        <p:spPr>
          <a:xfrm>
            <a:off x="4903240" y="822525"/>
            <a:ext cx="328664" cy="1622179"/>
          </a:xfrm>
          <a:prstGeom prst="leftBrace">
            <a:avLst>
              <a:gd name="adj1" fmla="val 8333"/>
              <a:gd name="adj2" fmla="val 60416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액자 41"/>
          <p:cNvSpPr/>
          <p:nvPr/>
        </p:nvSpPr>
        <p:spPr>
          <a:xfrm>
            <a:off x="4250498" y="2702743"/>
            <a:ext cx="3717710" cy="3800989"/>
          </a:xfrm>
          <a:prstGeom prst="frame">
            <a:avLst>
              <a:gd name="adj1" fmla="val 2185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7426084" y="1372706"/>
            <a:ext cx="20746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solidFill>
                  <a:srgbClr val="C00000"/>
                </a:solidFill>
                <a:latin typeface="+mn-ea"/>
              </a:rPr>
              <a:t>실제 분율</a:t>
            </a:r>
            <a:r>
              <a:rPr lang="en-US" altLang="ko-KR" sz="2000" b="1" dirty="0" smtClean="0">
                <a:solidFill>
                  <a:srgbClr val="C00000"/>
                </a:solidFill>
                <a:latin typeface="+mn-ea"/>
              </a:rPr>
              <a:t>: 57.6%</a:t>
            </a:r>
          </a:p>
        </p:txBody>
      </p:sp>
    </p:spTree>
    <p:extLst>
      <p:ext uri="{BB962C8B-B14F-4D97-AF65-F5344CB8AC3E}">
        <p14:creationId xmlns:p14="http://schemas.microsoft.com/office/powerpoint/2010/main" val="205518615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3"/>
          <p:cNvSpPr/>
          <p:nvPr/>
        </p:nvSpPr>
        <p:spPr>
          <a:xfrm>
            <a:off x="317880" y="122040"/>
            <a:ext cx="9882576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200" b="1" spc="-1" dirty="0" smtClean="0">
                <a:solidFill>
                  <a:srgbClr val="000000"/>
                </a:solidFill>
                <a:latin typeface="+mn-ea"/>
              </a:rPr>
              <a:t>07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프로젝트 산출물</a:t>
            </a:r>
            <a:endParaRPr lang="en-US" sz="3200" b="0" strike="noStrike" spc="-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3"/>
          <p:cNvSpPr/>
          <p:nvPr/>
        </p:nvSpPr>
        <p:spPr>
          <a:xfrm>
            <a:off x="6364185" y="4583101"/>
            <a:ext cx="4567808" cy="106716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② 프로그램 구현</a:t>
            </a:r>
            <a:r>
              <a:rPr lang="en-US" altLang="ko-KR" sz="3200" b="1" spc="-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altLang="ko-KR" sz="3200" b="1" spc="-1" dirty="0">
                <a:solidFill>
                  <a:schemeClr val="accent6">
                    <a:lumMod val="75000"/>
                  </a:schemeClr>
                </a:solidFill>
                <a:latin typeface="+mn-ea"/>
              </a:rPr>
              <a:t>	</a:t>
            </a:r>
            <a:r>
              <a:rPr lang="ko-KR" altLang="en-US" sz="2800" b="1" spc="-1" dirty="0" smtClean="0">
                <a:solidFill>
                  <a:schemeClr val="accent6">
                    <a:lumMod val="75000"/>
                  </a:schemeClr>
                </a:solidFill>
                <a:latin typeface="+mn-ea"/>
              </a:rPr>
              <a:t>소재의 특성 예측</a:t>
            </a:r>
            <a:endParaRPr lang="en-US" sz="3200" b="0" strike="noStrike" spc="-1" dirty="0">
              <a:solidFill>
                <a:schemeClr val="accent6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804CFBAC-A269-472F-820A-DED48B8FD8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6720"/>
          <a:stretch/>
        </p:blipFill>
        <p:spPr>
          <a:xfrm>
            <a:off x="1343472" y="980728"/>
            <a:ext cx="4610956" cy="4863167"/>
          </a:xfrm>
          <a:prstGeom prst="rect">
            <a:avLst/>
          </a:prstGeom>
        </p:spPr>
      </p:pic>
      <p:sp>
        <p:nvSpPr>
          <p:cNvPr id="11" name="액자 10"/>
          <p:cNvSpPr/>
          <p:nvPr/>
        </p:nvSpPr>
        <p:spPr>
          <a:xfrm>
            <a:off x="1753691" y="4792648"/>
            <a:ext cx="3744416" cy="648072"/>
          </a:xfrm>
          <a:prstGeom prst="frame">
            <a:avLst>
              <a:gd name="adj1" fmla="val 9950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" name="직선 화살표 연결선 13"/>
          <p:cNvCxnSpPr>
            <a:stCxn id="11" idx="3"/>
            <a:endCxn id="8" idx="1"/>
          </p:cNvCxnSpPr>
          <p:nvPr/>
        </p:nvCxnSpPr>
        <p:spPr>
          <a:xfrm>
            <a:off x="5498107" y="5116684"/>
            <a:ext cx="866078" cy="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0618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3"/>
          <p:cNvSpPr/>
          <p:nvPr/>
        </p:nvSpPr>
        <p:spPr>
          <a:xfrm>
            <a:off x="317880" y="122040"/>
            <a:ext cx="9018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② 프로그램 구현 </a:t>
            </a:r>
            <a:r>
              <a:rPr lang="en-US" altLang="ko-KR" sz="3200" b="1" spc="-1" dirty="0" smtClean="0">
                <a:solidFill>
                  <a:srgbClr val="000000"/>
                </a:solidFill>
                <a:latin typeface="+mn-ea"/>
              </a:rPr>
              <a:t>: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소재의 특성 예측</a:t>
            </a:r>
            <a:endParaRPr lang="en-US" sz="3200" b="0" strike="noStrike" spc="-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3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Box 6"/>
          <p:cNvSpPr txBox="1"/>
          <p:nvPr/>
        </p:nvSpPr>
        <p:spPr>
          <a:xfrm>
            <a:off x="448499" y="4923785"/>
            <a:ext cx="15792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n-ea"/>
              </a:rPr>
              <a:t>Ti64</a:t>
            </a:r>
          </a:p>
          <a:p>
            <a:pPr algn="ctr"/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티타늄 합금</a:t>
            </a:r>
            <a:r>
              <a:rPr lang="en-US" altLang="ko-KR" sz="2000" b="1" dirty="0" smtClean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597" y="3240772"/>
            <a:ext cx="1733167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 smtClean="0">
                <a:latin typeface="+mn-ea"/>
              </a:rPr>
              <a:t>CFRP</a:t>
            </a:r>
          </a:p>
          <a:p>
            <a:pPr algn="ctr"/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smtClean="0">
                <a:latin typeface="+mn-ea"/>
              </a:rPr>
              <a:t>탄소 섬유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ko-KR" altLang="en-US" sz="2000" b="1" dirty="0" smtClean="0">
                <a:latin typeface="+mn-ea"/>
              </a:rPr>
              <a:t>강화 플라스틱</a:t>
            </a:r>
            <a:r>
              <a:rPr lang="en-US" altLang="ko-KR" sz="2000" b="1" dirty="0" smtClean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597" y="1614901"/>
            <a:ext cx="1806905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n-ea"/>
              </a:rPr>
              <a:t>Dual Phase </a:t>
            </a:r>
          </a:p>
          <a:p>
            <a:pPr algn="ctr"/>
            <a:r>
              <a:rPr lang="en-US" altLang="ko-KR" sz="2400" b="1" dirty="0" smtClean="0">
                <a:latin typeface="+mn-ea"/>
              </a:rPr>
              <a:t>Steel</a:t>
            </a:r>
          </a:p>
          <a:p>
            <a:pPr algn="ctr"/>
            <a:r>
              <a:rPr lang="en-US" altLang="ko-KR" sz="2000" b="1" dirty="0" smtClean="0">
                <a:latin typeface="+mn-ea"/>
              </a:rPr>
              <a:t>(</a:t>
            </a:r>
            <a:r>
              <a:rPr lang="ko-KR" altLang="en-US" sz="2000" b="1" dirty="0" err="1" smtClean="0">
                <a:latin typeface="+mn-ea"/>
              </a:rPr>
              <a:t>이중상</a:t>
            </a:r>
            <a:r>
              <a:rPr lang="ko-KR" altLang="en-US" sz="2000" b="1" dirty="0" smtClean="0">
                <a:latin typeface="+mn-ea"/>
              </a:rPr>
              <a:t> 강철</a:t>
            </a:r>
            <a:r>
              <a:rPr lang="en-US" altLang="ko-KR" sz="2000" b="1" dirty="0" smtClean="0">
                <a:latin typeface="+mn-ea"/>
              </a:rPr>
              <a:t>)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626504" y="828787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&lt;</a:t>
            </a:r>
            <a:r>
              <a:rPr lang="ko-KR" altLang="en-US" sz="2000" b="1" dirty="0" smtClean="0">
                <a:latin typeface="+mn-ea"/>
              </a:rPr>
              <a:t>소재</a:t>
            </a:r>
            <a:r>
              <a:rPr lang="en-US" altLang="ko-KR" sz="2000" b="1" dirty="0" smtClean="0">
                <a:latin typeface="+mn-ea"/>
              </a:rPr>
              <a:t>&gt;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35287" y="833936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&lt;</a:t>
            </a:r>
            <a:r>
              <a:rPr lang="ko-KR" altLang="en-US" sz="2000" b="1" dirty="0" smtClean="0">
                <a:latin typeface="+mn-ea"/>
              </a:rPr>
              <a:t>특성</a:t>
            </a:r>
            <a:r>
              <a:rPr lang="en-US" altLang="ko-KR" sz="2000" b="1" dirty="0" smtClean="0">
                <a:latin typeface="+mn-ea"/>
              </a:rPr>
              <a:t>&gt;</a:t>
            </a:r>
            <a:endParaRPr lang="ko-KR" altLang="en-US" sz="2000" b="1" dirty="0">
              <a:latin typeface="+mn-ea"/>
            </a:endParaRPr>
          </a:p>
        </p:txBody>
      </p:sp>
      <p:grpSp>
        <p:nvGrpSpPr>
          <p:cNvPr id="21" name="그룹 20"/>
          <p:cNvGrpSpPr/>
          <p:nvPr/>
        </p:nvGrpSpPr>
        <p:grpSpPr>
          <a:xfrm>
            <a:off x="4478835" y="1955170"/>
            <a:ext cx="2199491" cy="479597"/>
            <a:chOff x="1055440" y="5884702"/>
            <a:chExt cx="2376264" cy="397441"/>
          </a:xfrm>
        </p:grpSpPr>
        <p:sp>
          <p:nvSpPr>
            <p:cNvPr id="22" name="직사각형 21"/>
            <p:cNvSpPr/>
            <p:nvPr/>
          </p:nvSpPr>
          <p:spPr>
            <a:xfrm>
              <a:off x="1055440" y="5884702"/>
              <a:ext cx="2376264" cy="397441"/>
            </a:xfrm>
            <a:prstGeom prst="rect">
              <a:avLst/>
            </a:prstGeom>
            <a:solidFill>
              <a:srgbClr val="FFFF0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n-ea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183917" y="5912811"/>
              <a:ext cx="2110346" cy="33157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+mn-ea"/>
                </a:rPr>
                <a:t>경도 </a:t>
              </a:r>
              <a:r>
                <a:rPr lang="en-US" altLang="ko-KR" sz="2000" b="1" dirty="0" smtClean="0">
                  <a:latin typeface="+mn-ea"/>
                </a:rPr>
                <a:t>(hardness)</a:t>
              </a:r>
              <a:endParaRPr lang="ko-KR" altLang="en-US" sz="2000" b="1" dirty="0">
                <a:latin typeface="+mn-ea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4092538" y="3567551"/>
            <a:ext cx="2989344" cy="477366"/>
            <a:chOff x="4646839" y="5896674"/>
            <a:chExt cx="3451375" cy="397441"/>
          </a:xfrm>
        </p:grpSpPr>
        <p:sp>
          <p:nvSpPr>
            <p:cNvPr id="25" name="직사각형 24"/>
            <p:cNvSpPr/>
            <p:nvPr/>
          </p:nvSpPr>
          <p:spPr>
            <a:xfrm>
              <a:off x="4943872" y="5896674"/>
              <a:ext cx="2864023" cy="397441"/>
            </a:xfrm>
            <a:prstGeom prst="rect">
              <a:avLst/>
            </a:prstGeom>
            <a:solidFill>
              <a:srgbClr val="FFFF0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n-ea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646839" y="5914108"/>
              <a:ext cx="3451375" cy="3331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+mn-ea"/>
                </a:rPr>
                <a:t>분산도 </a:t>
              </a:r>
              <a:r>
                <a:rPr lang="en-US" altLang="ko-KR" sz="2000" b="1" dirty="0" smtClean="0">
                  <a:latin typeface="+mn-ea"/>
                </a:rPr>
                <a:t>(dispersion)</a:t>
              </a:r>
              <a:endParaRPr lang="ko-KR" altLang="en-US" sz="2000" b="1" dirty="0">
                <a:latin typeface="+mn-ea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4444922" y="5103358"/>
            <a:ext cx="2341255" cy="438111"/>
            <a:chOff x="8898288" y="5856593"/>
            <a:chExt cx="2454295" cy="397441"/>
          </a:xfrm>
        </p:grpSpPr>
        <p:sp>
          <p:nvSpPr>
            <p:cNvPr id="28" name="직사각형 27"/>
            <p:cNvSpPr/>
            <p:nvPr/>
          </p:nvSpPr>
          <p:spPr>
            <a:xfrm>
              <a:off x="8898288" y="5856593"/>
              <a:ext cx="2454295" cy="397441"/>
            </a:xfrm>
            <a:prstGeom prst="rect">
              <a:avLst/>
            </a:prstGeom>
            <a:solidFill>
              <a:srgbClr val="FFFF0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>
                <a:latin typeface="+mn-ea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9041778" y="5884702"/>
              <a:ext cx="2167311" cy="362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+mn-ea"/>
                </a:rPr>
                <a:t>기공도 </a:t>
              </a:r>
              <a:r>
                <a:rPr lang="en-US" altLang="ko-KR" sz="2000" b="1" dirty="0" smtClean="0">
                  <a:latin typeface="+mn-ea"/>
                </a:rPr>
                <a:t>(porosity)</a:t>
              </a:r>
              <a:endParaRPr lang="ko-KR" altLang="en-US" sz="2000" b="1" dirty="0">
                <a:latin typeface="+mn-ea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/>
              <p:cNvSpPr txBox="1"/>
              <p:nvPr/>
            </p:nvSpPr>
            <p:spPr>
              <a:xfrm>
                <a:off x="7548061" y="2036055"/>
                <a:ext cx="142859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2000" b="1" dirty="0" err="1" smtClean="0">
                    <a:latin typeface="+mn-ea"/>
                  </a:rPr>
                  <a:t>분율</a:t>
                </a:r>
                <a:r>
                  <a:rPr lang="ko-KR" altLang="en-US" sz="2000" b="1" dirty="0" smtClean="0">
                    <a:latin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2000" b="1" i="1" smtClean="0">
                        <a:latin typeface="Cambria Math" panose="02040503050406030204" pitchFamily="18" charset="0"/>
                      </a:rPr>
                      <m:t>∝</m:t>
                    </m:r>
                  </m:oMath>
                </a14:m>
                <a:r>
                  <a:rPr lang="ko-KR" altLang="en-US" sz="2000" b="1" dirty="0" smtClean="0">
                    <a:latin typeface="+mn-ea"/>
                  </a:rPr>
                  <a:t> 경도</a:t>
                </a:r>
                <a:endParaRPr lang="en-US" altLang="ko-KR" sz="2000" b="1" dirty="0" smtClean="0">
                  <a:latin typeface="+mn-ea"/>
                </a:endParaRPr>
              </a:p>
            </p:txBody>
          </p:sp>
        </mc:Choice>
        <mc:Fallback xmlns=""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061" y="2036055"/>
                <a:ext cx="1428596" cy="400110"/>
              </a:xfrm>
              <a:prstGeom prst="rect">
                <a:avLst/>
              </a:prstGeom>
              <a:blipFill>
                <a:blip r:embed="rId2"/>
                <a:stretch>
                  <a:fillRect l="-4255" t="-7576" r="-4681" b="-2727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/>
          <p:cNvSpPr txBox="1"/>
          <p:nvPr/>
        </p:nvSpPr>
        <p:spPr>
          <a:xfrm>
            <a:off x="7649926" y="3558349"/>
            <a:ext cx="12650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n-ea"/>
              </a:rPr>
              <a:t>|</a:t>
            </a:r>
            <a:r>
              <a:rPr lang="ko-KR" altLang="en-US" sz="2000" b="1" dirty="0" smtClean="0">
                <a:latin typeface="+mn-ea"/>
              </a:rPr>
              <a:t>상관계수</a:t>
            </a:r>
            <a:r>
              <a:rPr lang="en-US" altLang="ko-KR" sz="2000" b="1" dirty="0" smtClean="0">
                <a:latin typeface="+mn-ea"/>
              </a:rPr>
              <a:t>|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302074" y="5127640"/>
            <a:ext cx="1960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기공도 </a:t>
            </a:r>
            <a:r>
              <a:rPr lang="en-US" altLang="ko-KR" sz="2000" b="1" dirty="0" smtClean="0">
                <a:latin typeface="+mn-ea"/>
              </a:rPr>
              <a:t>= 1- </a:t>
            </a:r>
            <a:r>
              <a:rPr lang="ko-KR" altLang="en-US" sz="2000" b="1" dirty="0" smtClean="0">
                <a:latin typeface="+mn-ea"/>
              </a:rPr>
              <a:t>분율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087" y="3030644"/>
            <a:ext cx="1515954" cy="1569279"/>
          </a:xfrm>
          <a:prstGeom prst="rect">
            <a:avLst/>
          </a:prstGeom>
        </p:spPr>
      </p:pic>
      <p:pic>
        <p:nvPicPr>
          <p:cNvPr id="37" name="Picture 14" descr="https://lh4.googleusercontent.com/1ay7xIdHemEh7v7rq2ZB2iy61PaeAU-65iU9S4uiBhMhBqmp_0x6Ab5hPXSmAR3swZi81tMRMZTYnMnN0bowX9ZawLeOFbtWa9uj659YhoLD36ikPAeDBiHLmsTLz8L_w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5" r="75033"/>
          <a:stretch/>
        </p:blipFill>
        <p:spPr bwMode="auto">
          <a:xfrm>
            <a:off x="2299187" y="4630939"/>
            <a:ext cx="1423753" cy="1529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05" r="73745"/>
          <a:stretch/>
        </p:blipFill>
        <p:spPr>
          <a:xfrm>
            <a:off x="2259820" y="1345103"/>
            <a:ext cx="1537831" cy="16067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4431" y="3496158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0.01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747186" y="1974500"/>
            <a:ext cx="13965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275 HV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9747187" y="5041890"/>
            <a:ext cx="14510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36.58%</a:t>
            </a:r>
            <a:endParaRPr lang="ko-KR" altLang="en-US" sz="2800" b="1" dirty="0">
              <a:latin typeface="+mn-ea"/>
            </a:endParaRPr>
          </a:p>
        </p:txBody>
      </p:sp>
      <p:cxnSp>
        <p:nvCxnSpPr>
          <p:cNvPr id="40" name="직선 연결선 39"/>
          <p:cNvCxnSpPr/>
          <p:nvPr/>
        </p:nvCxnSpPr>
        <p:spPr>
          <a:xfrm flipH="1">
            <a:off x="295104" y="2972838"/>
            <a:ext cx="11226057" cy="973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H="1">
            <a:off x="340251" y="4635252"/>
            <a:ext cx="11226057" cy="973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534929" y="837134"/>
            <a:ext cx="1492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&lt;</a:t>
            </a:r>
            <a:r>
              <a:rPr lang="ko-KR" altLang="en-US" sz="2000" b="1" dirty="0" smtClean="0">
                <a:latin typeface="+mn-ea"/>
              </a:rPr>
              <a:t>예측 방식</a:t>
            </a:r>
            <a:r>
              <a:rPr lang="en-US" altLang="ko-KR" sz="2000" b="1" dirty="0" smtClean="0">
                <a:latin typeface="+mn-ea"/>
              </a:rPr>
              <a:t>&gt;</a:t>
            </a:r>
            <a:endParaRPr lang="ko-KR" altLang="en-US" sz="2000" b="1" dirty="0">
              <a:latin typeface="+mn-ea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869489" y="828787"/>
            <a:ext cx="11945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&lt;</a:t>
            </a:r>
            <a:r>
              <a:rPr lang="ko-KR" altLang="en-US" sz="2000" b="1" dirty="0" err="1" smtClean="0">
                <a:latin typeface="+mn-ea"/>
              </a:rPr>
              <a:t>특성치</a:t>
            </a:r>
            <a:r>
              <a:rPr lang="en-US" altLang="ko-KR" sz="2000" b="1" dirty="0" smtClean="0">
                <a:latin typeface="+mn-ea"/>
              </a:rPr>
              <a:t>&gt;</a:t>
            </a:r>
            <a:endParaRPr lang="ko-KR" altLang="en-US" sz="2000" b="1" dirty="0">
              <a:latin typeface="+mn-ea"/>
            </a:endParaRPr>
          </a:p>
        </p:txBody>
      </p:sp>
      <p:cxnSp>
        <p:nvCxnSpPr>
          <p:cNvPr id="48" name="직선 연결선 47"/>
          <p:cNvCxnSpPr/>
          <p:nvPr/>
        </p:nvCxnSpPr>
        <p:spPr>
          <a:xfrm flipH="1">
            <a:off x="295105" y="1367238"/>
            <a:ext cx="11226057" cy="9733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690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B3A287B-1164-4288-946A-1C92F2D14D12}"/>
              </a:ext>
            </a:extLst>
          </p:cNvPr>
          <p:cNvSpPr txBox="1"/>
          <p:nvPr/>
        </p:nvSpPr>
        <p:spPr>
          <a:xfrm>
            <a:off x="489404" y="3356992"/>
            <a:ext cx="5318564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20000"/>
                </a:schemeClr>
              </a:gs>
              <a:gs pos="100000">
                <a:schemeClr val="accent2">
                  <a:alpha val="34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latin typeface="+mn-ea"/>
              </a:rPr>
              <a:t>f-</a:t>
            </a:r>
            <a:r>
              <a:rPr lang="en-US" altLang="ko-KR" b="1" dirty="0" err="1" smtClean="0">
                <a:latin typeface="+mn-ea"/>
              </a:rPr>
              <a:t>AnoGAN</a:t>
            </a:r>
            <a:endParaRPr lang="ko-KR" altLang="en-US" b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38C4C898-846C-4963-88BB-7A87AC969EC5}"/>
              </a:ext>
            </a:extLst>
          </p:cNvPr>
          <p:cNvSpPr txBox="1"/>
          <p:nvPr/>
        </p:nvSpPr>
        <p:spPr>
          <a:xfrm>
            <a:off x="489404" y="1208627"/>
            <a:ext cx="5318564" cy="369332"/>
          </a:xfrm>
          <a:prstGeom prst="rect">
            <a:avLst/>
          </a:prstGeom>
          <a:gradFill flip="none" rotWithShape="1">
            <a:gsLst>
              <a:gs pos="0">
                <a:schemeClr val="accent2">
                  <a:lumMod val="20000"/>
                  <a:lumOff val="80000"/>
                  <a:alpha val="20000"/>
                </a:schemeClr>
              </a:gs>
              <a:gs pos="100000">
                <a:schemeClr val="accent2">
                  <a:alpha val="34000"/>
                </a:schemeClr>
              </a:gs>
            </a:gsLst>
            <a:lin ang="10800000" scaled="1"/>
            <a:tileRect/>
          </a:gra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latin typeface="+mn-ea"/>
              </a:rPr>
              <a:t>GANomaly</a:t>
            </a:r>
            <a:r>
              <a:rPr lang="en-US" altLang="ko-KR" sz="1600" b="1" dirty="0" smtClean="0">
                <a:latin typeface="+mn-ea"/>
              </a:rPr>
              <a:t> 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2A3AAD0C-D729-49C7-B79C-60AADCEA1A78}"/>
              </a:ext>
            </a:extLst>
          </p:cNvPr>
          <p:cNvSpPr txBox="1"/>
          <p:nvPr/>
        </p:nvSpPr>
        <p:spPr>
          <a:xfrm>
            <a:off x="7608168" y="736876"/>
            <a:ext cx="4048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※ </a:t>
            </a:r>
            <a:r>
              <a:rPr lang="en-US" altLang="ko-KR" sz="2000" b="1" dirty="0" err="1">
                <a:latin typeface="+mn-ea"/>
              </a:rPr>
              <a:t>GANgineer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>
                <a:latin typeface="+mn-ea"/>
              </a:rPr>
              <a:t>프로그램 구현 결과</a:t>
            </a:r>
          </a:p>
        </p:txBody>
      </p:sp>
      <p:sp>
        <p:nvSpPr>
          <p:cNvPr id="20" name="CustomShape 3"/>
          <p:cNvSpPr/>
          <p:nvPr/>
        </p:nvSpPr>
        <p:spPr>
          <a:xfrm>
            <a:off x="317880" y="122040"/>
            <a:ext cx="9882576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altLang="ko-KR" sz="3200" b="1" spc="-1" dirty="0" smtClean="0">
                <a:solidFill>
                  <a:srgbClr val="000000"/>
                </a:solidFill>
                <a:latin typeface="+mn-ea"/>
              </a:rPr>
              <a:t>07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프로젝트 산출물</a:t>
            </a:r>
            <a:endParaRPr lang="en-US" sz="3200" b="0" strike="noStrike" spc="-1" dirty="0">
              <a:solidFill>
                <a:srgbClr val="FF0000"/>
              </a:solidFill>
              <a:latin typeface="+mn-ea"/>
            </a:endParaRPr>
          </a:p>
        </p:txBody>
      </p:sp>
      <p:cxnSp>
        <p:nvCxnSpPr>
          <p:cNvPr id="27" name="직선 연결선 26"/>
          <p:cNvCxnSpPr/>
          <p:nvPr/>
        </p:nvCxnSpPr>
        <p:spPr>
          <a:xfrm>
            <a:off x="2885227" y="1653909"/>
            <a:ext cx="13689" cy="1631075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20931" y="1844824"/>
            <a:ext cx="2971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Dual Phase Steel</a:t>
            </a:r>
            <a:endParaRPr lang="ko-KR" altLang="en-US" sz="20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268574" y="2708920"/>
            <a:ext cx="29423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CFRP</a:t>
            </a:r>
            <a:endParaRPr lang="ko-KR" altLang="en-US" sz="2000" b="1" dirty="0"/>
          </a:p>
        </p:txBody>
      </p:sp>
      <p:cxnSp>
        <p:nvCxnSpPr>
          <p:cNvPr id="36" name="직선 연결선 35"/>
          <p:cNvCxnSpPr/>
          <p:nvPr/>
        </p:nvCxnSpPr>
        <p:spPr>
          <a:xfrm>
            <a:off x="2898916" y="3861048"/>
            <a:ext cx="0" cy="792088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241026" y="4005064"/>
            <a:ext cx="29718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/>
              <a:t>Ti64</a:t>
            </a:r>
            <a:endParaRPr lang="ko-KR" altLang="en-US" sz="20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336933" y="5305672"/>
            <a:ext cx="2942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/>
              <a:t>“Why not </a:t>
            </a:r>
            <a:r>
              <a:rPr lang="en-US" altLang="ko-KR" b="1" dirty="0" err="1" smtClean="0"/>
              <a:t>GANomaly</a:t>
            </a:r>
            <a:r>
              <a:rPr lang="en-US" altLang="ko-KR" b="1" dirty="0" smtClean="0"/>
              <a:t>?”</a:t>
            </a:r>
            <a:endParaRPr lang="ko-KR" altLang="en-US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3115267" y="4959066"/>
            <a:ext cx="298461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1. Semi-Supervised</a:t>
            </a:r>
          </a:p>
          <a:p>
            <a:r>
              <a:rPr lang="en-US" altLang="ko-KR" sz="1600" b="1" dirty="0"/>
              <a:t> </a:t>
            </a:r>
            <a:r>
              <a:rPr lang="en-US" altLang="ko-KR" sz="1600" dirty="0" smtClean="0"/>
              <a:t>- 3D </a:t>
            </a:r>
            <a:r>
              <a:rPr lang="ko-KR" altLang="en-US" sz="1600" dirty="0" smtClean="0"/>
              <a:t>이미지로 학습</a:t>
            </a:r>
            <a:endParaRPr lang="en-US" altLang="ko-KR" sz="1600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- 3D </a:t>
            </a:r>
            <a:r>
              <a:rPr lang="ko-KR" altLang="en-US" sz="1600" dirty="0" smtClean="0"/>
              <a:t>이미지의 분율 추출</a:t>
            </a:r>
            <a:endParaRPr lang="en-US" altLang="ko-KR" sz="1600" dirty="0" smtClean="0"/>
          </a:p>
          <a:p>
            <a:r>
              <a:rPr lang="en-US" altLang="ko-KR" sz="1600" b="1" dirty="0" smtClean="0"/>
              <a:t>2. </a:t>
            </a:r>
            <a:r>
              <a:rPr lang="ko-KR" altLang="en-US" sz="1600" b="1" dirty="0" smtClean="0"/>
              <a:t>단면의 </a:t>
            </a:r>
            <a:r>
              <a:rPr lang="ko-KR" altLang="en-US" sz="1600" b="1" dirty="0" err="1" smtClean="0"/>
              <a:t>기공도가</a:t>
            </a:r>
            <a:r>
              <a:rPr lang="ko-KR" altLang="en-US" sz="1600" b="1" dirty="0" smtClean="0"/>
              <a:t> 필요함</a:t>
            </a:r>
            <a:endParaRPr lang="en-US" altLang="ko-KR" sz="1600" b="1" dirty="0" smtClean="0"/>
          </a:p>
          <a:p>
            <a:r>
              <a:rPr lang="en-US" altLang="ko-KR" sz="1600" dirty="0"/>
              <a:t>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단면 </a:t>
            </a:r>
            <a:r>
              <a:rPr lang="ko-KR" altLang="en-US" sz="1600" dirty="0" err="1" smtClean="0"/>
              <a:t>특성치로</a:t>
            </a:r>
            <a:r>
              <a:rPr lang="ko-KR" altLang="en-US" sz="1600" dirty="0" smtClean="0"/>
              <a:t> 전체를 예측</a:t>
            </a:r>
            <a:endParaRPr lang="en-US" altLang="ko-KR" sz="1600" dirty="0"/>
          </a:p>
        </p:txBody>
      </p:sp>
      <p:sp>
        <p:nvSpPr>
          <p:cNvPr id="57" name="TextBox 56"/>
          <p:cNvSpPr txBox="1"/>
          <p:nvPr/>
        </p:nvSpPr>
        <p:spPr>
          <a:xfrm>
            <a:off x="3038478" y="1752491"/>
            <a:ext cx="2300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전체 오차 평균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1.48%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로 </a:t>
            </a:r>
            <a:endParaRPr lang="en-US" altLang="ko-KR" sz="1600" b="1" dirty="0" smtClean="0">
              <a:solidFill>
                <a:srgbClr val="C00000"/>
              </a:solidFill>
              <a:latin typeface="+mn-ea"/>
            </a:endParaRPr>
          </a:p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가장 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적합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 </a:t>
            </a:r>
            <a:endParaRPr lang="ko-KR" altLang="en-US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3038478" y="2632849"/>
            <a:ext cx="23006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전체 오차 평균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3.24%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로 </a:t>
            </a:r>
            <a:endParaRPr lang="en-US" altLang="ko-KR" sz="1600" b="1" dirty="0" smtClean="0">
              <a:solidFill>
                <a:srgbClr val="C00000"/>
              </a:solidFill>
              <a:latin typeface="+mn-ea"/>
            </a:endParaRPr>
          </a:p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가장 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적합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 </a:t>
            </a:r>
            <a:endParaRPr lang="ko-KR" altLang="en-US" sz="1600" b="1" dirty="0">
              <a:solidFill>
                <a:srgbClr val="C00000"/>
              </a:solidFill>
              <a:latin typeface="+mn-ea"/>
            </a:endParaRPr>
          </a:p>
        </p:txBody>
      </p:sp>
      <p:cxnSp>
        <p:nvCxnSpPr>
          <p:cNvPr id="61" name="직선 연결선 60"/>
          <p:cNvCxnSpPr/>
          <p:nvPr/>
        </p:nvCxnSpPr>
        <p:spPr>
          <a:xfrm flipH="1">
            <a:off x="500868" y="2492896"/>
            <a:ext cx="5307100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038478" y="3964703"/>
            <a:ext cx="24240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전체 오차 평균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10.37%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로 </a:t>
            </a:r>
            <a:endParaRPr lang="en-US" altLang="ko-KR" sz="1600" b="1" dirty="0">
              <a:solidFill>
                <a:srgbClr val="C00000"/>
              </a:solidFill>
              <a:latin typeface="+mn-ea"/>
            </a:endParaRPr>
          </a:p>
          <a:p>
            <a:pPr algn="ctr"/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가장 </a:t>
            </a:r>
            <a:r>
              <a:rPr lang="ko-KR" altLang="en-US" sz="1600" b="1" dirty="0" smtClean="0">
                <a:solidFill>
                  <a:srgbClr val="C00000"/>
                </a:solidFill>
                <a:latin typeface="+mn-ea"/>
              </a:rPr>
              <a:t>적합</a:t>
            </a:r>
            <a:r>
              <a:rPr lang="en-US" altLang="ko-KR" sz="1600" b="1" dirty="0" smtClean="0">
                <a:solidFill>
                  <a:srgbClr val="C00000"/>
                </a:solidFill>
                <a:latin typeface="+mn-ea"/>
              </a:rPr>
              <a:t> </a:t>
            </a:r>
            <a:endParaRPr lang="ko-KR" altLang="en-US" sz="16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7" name="왼쪽 중괄호 66"/>
          <p:cNvSpPr/>
          <p:nvPr/>
        </p:nvSpPr>
        <p:spPr>
          <a:xfrm rot="5400000">
            <a:off x="2958494" y="2141110"/>
            <a:ext cx="346277" cy="5352670"/>
          </a:xfrm>
          <a:prstGeom prst="leftBrace">
            <a:avLst>
              <a:gd name="adj1" fmla="val 38802"/>
              <a:gd name="adj2" fmla="val 4984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2A3AAD0C-D729-49C7-B79C-60AADCEA1A78}"/>
              </a:ext>
            </a:extLst>
          </p:cNvPr>
          <p:cNvSpPr txBox="1"/>
          <p:nvPr/>
        </p:nvSpPr>
        <p:spPr>
          <a:xfrm>
            <a:off x="1927520" y="736876"/>
            <a:ext cx="29065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+mn-ea"/>
              </a:rPr>
              <a:t>※ </a:t>
            </a:r>
            <a:r>
              <a:rPr lang="ko-KR" altLang="en-US" sz="2000" b="1" dirty="0" err="1" smtClean="0">
                <a:latin typeface="+mn-ea"/>
              </a:rPr>
              <a:t>소재별</a:t>
            </a:r>
            <a:r>
              <a:rPr lang="ko-KR" altLang="en-US" sz="2000" b="1" dirty="0" smtClean="0">
                <a:latin typeface="+mn-ea"/>
              </a:rPr>
              <a:t> 모델 선정 기준</a:t>
            </a:r>
            <a:endParaRPr lang="ko-KR" altLang="en-US" sz="2000" b="1" dirty="0">
              <a:latin typeface="+mn-ea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9664" y="1806192"/>
            <a:ext cx="5827336" cy="3278991"/>
          </a:xfrm>
          <a:prstGeom prst="rect">
            <a:avLst/>
          </a:prstGeom>
        </p:spPr>
      </p:pic>
      <p:sp>
        <p:nvSpPr>
          <p:cNvPr id="72" name="오른쪽 화살표 71"/>
          <p:cNvSpPr/>
          <p:nvPr/>
        </p:nvSpPr>
        <p:spPr>
          <a:xfrm>
            <a:off x="5807968" y="2852936"/>
            <a:ext cx="864096" cy="10081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11667391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직사각형 66">
            <a:extLst>
              <a:ext uri="{FF2B5EF4-FFF2-40B4-BE49-F238E27FC236}">
                <a16:creationId xmlns:a16="http://schemas.microsoft.com/office/drawing/2014/main" xmlns="" id="{42A87CE8-B299-472A-8CDA-5B8C3366B5AE}"/>
              </a:ext>
            </a:extLst>
          </p:cNvPr>
          <p:cNvSpPr/>
          <p:nvPr/>
        </p:nvSpPr>
        <p:spPr>
          <a:xfrm>
            <a:off x="6312024" y="0"/>
            <a:ext cx="5879976" cy="6858000"/>
          </a:xfrm>
          <a:prstGeom prst="rect">
            <a:avLst/>
          </a:prstGeom>
          <a:solidFill>
            <a:schemeClr val="accent4">
              <a:lumMod val="40000"/>
              <a:lumOff val="6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5" name="CustomShape 3"/>
          <p:cNvSpPr/>
          <p:nvPr/>
        </p:nvSpPr>
        <p:spPr>
          <a:xfrm>
            <a:off x="317880" y="122040"/>
            <a:ext cx="9018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solidFill>
                  <a:srgbClr val="000000"/>
                </a:solidFill>
                <a:latin typeface="+mn-ea"/>
              </a:rPr>
              <a:t>08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기대효과</a:t>
            </a:r>
            <a:endParaRPr lang="en-US" sz="3200" b="0" strike="noStrike" spc="-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" name="TextBox 56"/>
          <p:cNvSpPr txBox="1"/>
          <p:nvPr/>
        </p:nvSpPr>
        <p:spPr>
          <a:xfrm>
            <a:off x="2613812" y="908720"/>
            <a:ext cx="1505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BEFORE</a:t>
            </a:r>
            <a:endParaRPr lang="ko-KR" altLang="en-US" sz="2800" b="1" dirty="0">
              <a:latin typeface="+mn-ea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449377" y="930168"/>
            <a:ext cx="1265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latin typeface="+mn-ea"/>
              </a:rPr>
              <a:t>AFTER</a:t>
            </a:r>
            <a:endParaRPr lang="ko-KR" altLang="en-US" sz="2800" b="1" dirty="0">
              <a:latin typeface="+mn-ea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812" y="1988840"/>
            <a:ext cx="1741967" cy="2608604"/>
          </a:xfrm>
          <a:prstGeom prst="rect">
            <a:avLst/>
          </a:prstGeom>
        </p:spPr>
      </p:pic>
      <p:sp>
        <p:nvSpPr>
          <p:cNvPr id="61" name="TextBox 60"/>
          <p:cNvSpPr txBox="1"/>
          <p:nvPr/>
        </p:nvSpPr>
        <p:spPr>
          <a:xfrm>
            <a:off x="1381103" y="4928693"/>
            <a:ext cx="39709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+mn-ea"/>
              </a:rPr>
              <a:t>이미지 분석 프로그램을 통해</a:t>
            </a:r>
            <a:endParaRPr lang="en-US" altLang="ko-KR" dirty="0" smtClean="0">
              <a:latin typeface="+mn-ea"/>
            </a:endParaRPr>
          </a:p>
          <a:p>
            <a:pPr algn="ctr"/>
            <a:r>
              <a:rPr lang="ko-KR" altLang="en-US" dirty="0" smtClean="0">
                <a:latin typeface="+mn-ea"/>
              </a:rPr>
              <a:t>사람이 직접 미세조직 경계를 </a:t>
            </a:r>
            <a:r>
              <a:rPr lang="en-US" altLang="ko-KR" dirty="0" smtClean="0">
                <a:latin typeface="+mn-ea"/>
              </a:rPr>
              <a:t>1</a:t>
            </a:r>
            <a:r>
              <a:rPr lang="ko-KR" altLang="en-US" dirty="0" smtClean="0">
                <a:latin typeface="+mn-ea"/>
              </a:rPr>
              <a:t>장씩 추출</a:t>
            </a:r>
            <a:endParaRPr lang="en-US" altLang="ko-KR" dirty="0" smtClean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하나의 소재당 최소 </a:t>
            </a:r>
            <a:r>
              <a:rPr lang="en-US" altLang="ko-KR" b="1" dirty="0" smtClean="0">
                <a:latin typeface="+mn-ea"/>
              </a:rPr>
              <a:t>50</a:t>
            </a:r>
            <a:r>
              <a:rPr lang="ko-KR" altLang="en-US" b="1" dirty="0" smtClean="0">
                <a:latin typeface="+mn-ea"/>
              </a:rPr>
              <a:t>장 분석 필요</a:t>
            </a:r>
            <a:endParaRPr lang="ko-KR" altLang="en-US" b="1" dirty="0">
              <a:latin typeface="+mn-ea"/>
            </a:endParaRPr>
          </a:p>
        </p:txBody>
      </p:sp>
      <p:pic>
        <p:nvPicPr>
          <p:cNvPr id="62" name="그림 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8718" y="2220666"/>
            <a:ext cx="2147925" cy="2437766"/>
          </a:xfrm>
          <a:prstGeom prst="rect">
            <a:avLst/>
          </a:prstGeom>
        </p:spPr>
      </p:pic>
      <p:sp>
        <p:nvSpPr>
          <p:cNvPr id="64" name="TextBox 63"/>
          <p:cNvSpPr txBox="1"/>
          <p:nvPr/>
        </p:nvSpPr>
        <p:spPr>
          <a:xfrm>
            <a:off x="7243117" y="4662105"/>
            <a:ext cx="36776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err="1" smtClean="0">
                <a:latin typeface="+mn-ea"/>
              </a:rPr>
              <a:t>AnoGAN</a:t>
            </a:r>
            <a:r>
              <a:rPr lang="en-US" altLang="ko-KR" b="1" dirty="0" smtClean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계열의 모델을 활용해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한번에 대량의 미세조직 분석을 통한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ko-KR" altLang="en-US" b="1" dirty="0" smtClean="0">
                <a:latin typeface="+mn-ea"/>
              </a:rPr>
              <a:t>특성 예측 결과 도출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가능</a:t>
            </a:r>
            <a:r>
              <a:rPr lang="en-US" altLang="ko-KR" b="1" dirty="0" smtClean="0">
                <a:latin typeface="+mn-ea"/>
              </a:rPr>
              <a:t>,</a:t>
            </a:r>
          </a:p>
          <a:p>
            <a:pPr algn="ctr"/>
            <a:r>
              <a:rPr lang="en-US" altLang="ko-KR" b="1" dirty="0" smtClean="0">
                <a:solidFill>
                  <a:srgbClr val="C00000"/>
                </a:solidFill>
                <a:latin typeface="+mn-ea"/>
              </a:rPr>
              <a:t>AI </a:t>
            </a:r>
            <a:r>
              <a:rPr lang="ko-KR" altLang="en-US" b="1" dirty="0" smtClean="0">
                <a:solidFill>
                  <a:srgbClr val="C00000"/>
                </a:solidFill>
                <a:latin typeface="+mn-ea"/>
              </a:rPr>
              <a:t>기반의 최적 공정 조건 마련 단기화</a:t>
            </a:r>
            <a:endParaRPr lang="ko-KR" altLang="en-US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65" name="오른쪽 화살표 64"/>
          <p:cNvSpPr/>
          <p:nvPr/>
        </p:nvSpPr>
        <p:spPr>
          <a:xfrm>
            <a:off x="5748302" y="2678167"/>
            <a:ext cx="1113108" cy="100811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804CFBAC-A269-472F-820A-DED48B8FD8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rcRect r="6720"/>
          <a:stretch/>
        </p:blipFill>
        <p:spPr>
          <a:xfrm>
            <a:off x="7815541" y="1899867"/>
            <a:ext cx="2569224" cy="2709756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9409" y="1517398"/>
            <a:ext cx="3165026" cy="6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52165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3"/>
          <p:cNvSpPr/>
          <p:nvPr/>
        </p:nvSpPr>
        <p:spPr>
          <a:xfrm>
            <a:off x="317880" y="122040"/>
            <a:ext cx="901848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solidFill>
                  <a:srgbClr val="000000"/>
                </a:solidFill>
                <a:latin typeface="+mn-ea"/>
              </a:rPr>
              <a:t>08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향후 수행 과제</a:t>
            </a:r>
            <a:endParaRPr lang="en-US" sz="3200" b="0" strike="noStrike" spc="-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6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" name="TextBox 46"/>
          <p:cNvSpPr txBox="1"/>
          <p:nvPr/>
        </p:nvSpPr>
        <p:spPr>
          <a:xfrm>
            <a:off x="308006" y="3049737"/>
            <a:ext cx="31854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실제 측정치와의 비교를 통한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예측 정확도 향상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077029" y="3049737"/>
            <a:ext cx="23134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소재 및 특성의 종류 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범용적으로 확대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8688288" y="3060457"/>
            <a:ext cx="29402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목표 </a:t>
            </a:r>
            <a:r>
              <a:rPr lang="ko-KR" altLang="en-US" sz="2000" b="1" dirty="0" err="1" smtClean="0">
                <a:latin typeface="+mn-ea"/>
              </a:rPr>
              <a:t>특성치</a:t>
            </a:r>
            <a:r>
              <a:rPr lang="ko-KR" altLang="en-US" sz="2000" b="1" dirty="0" smtClean="0">
                <a:latin typeface="+mn-ea"/>
              </a:rPr>
              <a:t> 달성을 위한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공정 솔루션 제공 추가</a:t>
            </a:r>
            <a:endParaRPr lang="en-US" altLang="ko-KR" sz="2400" b="1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6625" y="1915720"/>
            <a:ext cx="1180398" cy="90992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16370" y="1000242"/>
            <a:ext cx="1180398" cy="909929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138657" y="1933323"/>
            <a:ext cx="1180398" cy="90992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22" y="1318787"/>
            <a:ext cx="2244400" cy="15244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4996" y="1224258"/>
            <a:ext cx="2246809" cy="1630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2781960" y="5794225"/>
            <a:ext cx="26597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n-ea"/>
              </a:rPr>
              <a:t>Ti64 </a:t>
            </a:r>
            <a:r>
              <a:rPr lang="ko-KR" altLang="en-US" sz="2000" b="1" dirty="0" smtClean="0">
                <a:latin typeface="+mn-ea"/>
              </a:rPr>
              <a:t>소재에 대한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최적 모델 탐색 필요</a:t>
            </a:r>
            <a:endParaRPr lang="ko-KR" altLang="en-US" sz="24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273" y="3810553"/>
            <a:ext cx="1783076" cy="181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TextBox 16"/>
          <p:cNvSpPr txBox="1"/>
          <p:nvPr/>
        </p:nvSpPr>
        <p:spPr>
          <a:xfrm>
            <a:off x="6683070" y="5795726"/>
            <a:ext cx="26532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양질의 데이터 수집으로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ko-KR" altLang="en-US" sz="24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예측 오차 개선</a:t>
            </a:r>
            <a:endParaRPr lang="en-US" altLang="ko-KR" sz="24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6768" y="4043266"/>
            <a:ext cx="2409827" cy="1601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724486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-96448" y="852764"/>
            <a:ext cx="12288448" cy="5233317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317880" y="122040"/>
            <a:ext cx="37202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trike="noStrike" spc="-1" dirty="0" err="1">
                <a:solidFill>
                  <a:srgbClr val="000000"/>
                </a:solidFill>
                <a:latin typeface="나눔스퀘어"/>
                <a:ea typeface="나눔스퀘어"/>
              </a:rPr>
              <a:t>목차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66442" y="1556792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01</a:t>
            </a:r>
            <a:r>
              <a:rPr lang="en-US" altLang="ko-K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주제 소개</a:t>
            </a:r>
            <a:endParaRPr lang="ko-KR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73225" y="2529163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02</a:t>
            </a:r>
            <a:r>
              <a:rPr lang="en-US" altLang="ko-K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추진 배경</a:t>
            </a:r>
            <a:endParaRPr lang="ko-KR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91544" y="3508616"/>
            <a:ext cx="2284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03</a:t>
            </a:r>
            <a:r>
              <a:rPr lang="en-US" altLang="ko-K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적용 기술</a:t>
            </a:r>
            <a:endParaRPr lang="ko-KR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096000" y="1556792"/>
            <a:ext cx="302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05</a:t>
            </a:r>
            <a:r>
              <a:rPr lang="en-US" altLang="ko-K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사용 모델 소개</a:t>
            </a:r>
            <a:endParaRPr lang="ko-KR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0" y="3508616"/>
            <a:ext cx="32656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07</a:t>
            </a:r>
            <a:r>
              <a:rPr lang="en-US" altLang="ko-K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프로젝트 산출물</a:t>
            </a:r>
            <a:endParaRPr lang="ko-KR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4547974"/>
            <a:ext cx="41889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</a:t>
            </a:r>
            <a:r>
              <a:rPr lang="en-US" altLang="ko-K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기대 효과 및 </a:t>
            </a:r>
            <a:r>
              <a:rPr lang="ko-KR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향후 과제</a:t>
            </a:r>
            <a:endParaRPr lang="ko-KR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0" y="2532704"/>
            <a:ext cx="26116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06</a:t>
            </a:r>
            <a:r>
              <a:rPr lang="en-US" altLang="ko-K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시스템 구조</a:t>
            </a:r>
            <a:endParaRPr lang="ko-KR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91544" y="4547974"/>
            <a:ext cx="3772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04</a:t>
            </a:r>
            <a:r>
              <a:rPr lang="en-US" altLang="ko-KR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</a:t>
            </a:r>
            <a:r>
              <a:rPr lang="ko-KR" altLang="en-US" sz="2800" b="1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데이터 수집 및 생성</a:t>
            </a:r>
            <a:endParaRPr lang="ko-KR" altLang="en-US" sz="2800" b="1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CustomShape 1"/>
          <p:cNvSpPr/>
          <p:nvPr/>
        </p:nvSpPr>
        <p:spPr>
          <a:xfrm>
            <a:off x="0" y="548680"/>
            <a:ext cx="12191760" cy="5544616"/>
          </a:xfrm>
          <a:prstGeom prst="rect">
            <a:avLst/>
          </a:prstGeom>
          <a:solidFill>
            <a:srgbClr val="0C2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7200" b="0" strike="noStrike" spc="-1" dirty="0" err="1" smtClean="0">
                <a:solidFill>
                  <a:srgbClr val="FFFFFF"/>
                </a:solidFill>
                <a:ea typeface="나눔스퀘어"/>
              </a:rPr>
              <a:t>감사합니다</a:t>
            </a:r>
            <a:endParaRPr lang="en-US" sz="7200" b="0" strike="noStrike" spc="-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2417CFC0-29F9-4349-B897-E9DFDCEF4670}"/>
              </a:ext>
            </a:extLst>
          </p:cNvPr>
          <p:cNvSpPr txBox="1"/>
          <p:nvPr/>
        </p:nvSpPr>
        <p:spPr>
          <a:xfrm>
            <a:off x="318055" y="121920"/>
            <a:ext cx="37205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01</a:t>
            </a:r>
            <a:r>
              <a:rPr lang="ko-KR" altLang="en-US" sz="32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32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주제 소개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5BD10DDC-EB16-4BE5-8885-32F8FE20BB92}"/>
              </a:ext>
            </a:extLst>
          </p:cNvPr>
          <p:cNvSpPr txBox="1"/>
          <p:nvPr/>
        </p:nvSpPr>
        <p:spPr>
          <a:xfrm>
            <a:off x="695400" y="761903"/>
            <a:ext cx="117525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다양한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소재들의 개발 단계</a:t>
            </a:r>
            <a:r>
              <a:rPr lang="ko-KR" altLang="en-US" sz="2000" b="1" dirty="0">
                <a:latin typeface="+mn-ea"/>
              </a:rPr>
              <a:t>에서 미세조직 관찰 결과를 분석하여 </a:t>
            </a:r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소재의 특성을 </a:t>
            </a:r>
            <a:r>
              <a:rPr lang="ko-KR" altLang="en-US" sz="2000" b="1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예측하는 프로그램 개발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D67EAAC0-388B-4A08-8C90-5EE2905D4A4A}"/>
              </a:ext>
            </a:extLst>
          </p:cNvPr>
          <p:cNvGrpSpPr/>
          <p:nvPr/>
        </p:nvGrpSpPr>
        <p:grpSpPr>
          <a:xfrm>
            <a:off x="911424" y="5301208"/>
            <a:ext cx="10310614" cy="699505"/>
            <a:chOff x="1036544" y="5930885"/>
            <a:chExt cx="10116722" cy="69950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0D583797-EF02-4DB9-B0E2-3E53976DFD91}"/>
                </a:ext>
              </a:extLst>
            </p:cNvPr>
            <p:cNvSpPr/>
            <p:nvPr/>
          </p:nvSpPr>
          <p:spPr>
            <a:xfrm>
              <a:off x="1036544" y="5930885"/>
              <a:ext cx="10116722" cy="691127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 w="571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accent4">
                    <a:lumMod val="20000"/>
                    <a:lumOff val="80000"/>
                  </a:schemeClr>
                </a:solidFill>
                <a:latin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5E690FD4-AD6D-4AE9-A28E-60FCEDD63D35}"/>
                </a:ext>
              </a:extLst>
            </p:cNvPr>
            <p:cNvSpPr txBox="1"/>
            <p:nvPr/>
          </p:nvSpPr>
          <p:spPr>
            <a:xfrm>
              <a:off x="1562732" y="5953282"/>
              <a:ext cx="9226778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b="1" dirty="0">
                  <a:latin typeface="+mn-ea"/>
                </a:rPr>
                <a:t>Application </a:t>
              </a:r>
              <a:r>
                <a:rPr lang="ko-KR" altLang="en-US" b="1" dirty="0">
                  <a:latin typeface="+mn-ea"/>
                </a:rPr>
                <a:t>별 사용 </a:t>
              </a:r>
              <a:r>
                <a:rPr lang="ko-KR" altLang="en-US" b="1" dirty="0" smtClean="0">
                  <a:latin typeface="+mn-ea"/>
                </a:rPr>
                <a:t>소재와 사용 </a:t>
              </a:r>
              <a:r>
                <a:rPr lang="ko-KR" altLang="en-US" b="1" dirty="0">
                  <a:latin typeface="+mn-ea"/>
                </a:rPr>
                <a:t>환경에 따라 요구되는 특성이 </a:t>
              </a:r>
              <a:r>
                <a:rPr lang="ko-KR" altLang="en-US" b="1" dirty="0" smtClean="0">
                  <a:latin typeface="+mn-ea"/>
                </a:rPr>
                <a:t>다르기 때문에 </a:t>
              </a:r>
              <a:endParaRPr lang="en-US" altLang="ko-KR" b="1" dirty="0" smtClean="0">
                <a:latin typeface="+mn-ea"/>
              </a:endParaRPr>
            </a:p>
            <a:p>
              <a:pPr algn="ctr"/>
              <a:r>
                <a:rPr lang="ko-KR" altLang="en-US" sz="2000" b="1" dirty="0" smtClean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인공지능을 활용해 목표 </a:t>
              </a:r>
              <a:r>
                <a:rPr lang="ko-KR" altLang="en-US" sz="2000" b="1" dirty="0" err="1" smtClean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특성치에</a:t>
              </a:r>
              <a:r>
                <a:rPr lang="ko-KR" altLang="en-US" sz="2000" b="1" dirty="0" smtClean="0">
                  <a:solidFill>
                    <a:schemeClr val="accent2">
                      <a:lumMod val="75000"/>
                    </a:schemeClr>
                  </a:solidFill>
                  <a:latin typeface="+mn-ea"/>
                </a:rPr>
                <a:t> 신소재를 정확하고 신속히 도달시키는 것을 목표</a:t>
              </a:r>
              <a:endParaRPr lang="en-US" altLang="ko-KR" sz="2000" b="1" dirty="0">
                <a:solidFill>
                  <a:schemeClr val="accent2">
                    <a:lumMod val="75000"/>
                  </a:schemeClr>
                </a:solidFill>
                <a:latin typeface="+mn-ea"/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096EC9A9-3FAF-4A34-88D0-BA5F3092A2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247" y="1217221"/>
            <a:ext cx="8712968" cy="3947657"/>
          </a:xfrm>
          <a:prstGeom prst="rect">
            <a:avLst/>
          </a:prstGeom>
        </p:spPr>
      </p:pic>
      <p:sp>
        <p:nvSpPr>
          <p:cNvPr id="24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548273335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/>
          <p:cNvGrpSpPr/>
          <p:nvPr/>
        </p:nvGrpSpPr>
        <p:grpSpPr>
          <a:xfrm>
            <a:off x="1024302" y="2530967"/>
            <a:ext cx="2789061" cy="2359238"/>
            <a:chOff x="1415480" y="1023507"/>
            <a:chExt cx="3960440" cy="3837909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15480" y="1317015"/>
              <a:ext cx="3960440" cy="3376771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3037208" y="1023507"/>
              <a:ext cx="588672" cy="359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공정</a:t>
              </a:r>
              <a:endParaRPr lang="ko-KR" alt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808272" y="4501535"/>
              <a:ext cx="982024" cy="359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미세조직</a:t>
              </a:r>
              <a:endParaRPr lang="ko-KR" altLang="en-US" sz="16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829031" y="4501535"/>
              <a:ext cx="982024" cy="3598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/>
                <a:t>특성파악</a:t>
              </a:r>
              <a:endParaRPr lang="ko-KR" altLang="en-US" sz="1600" dirty="0"/>
            </a:p>
          </p:txBody>
        </p:sp>
      </p:grpSp>
      <p:sp>
        <p:nvSpPr>
          <p:cNvPr id="5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3"/>
          <p:cNvSpPr/>
          <p:nvPr/>
        </p:nvSpPr>
        <p:spPr>
          <a:xfrm>
            <a:off x="317880" y="122040"/>
            <a:ext cx="372024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solidFill>
                  <a:srgbClr val="000000"/>
                </a:solidFill>
                <a:latin typeface="나눔스퀘어"/>
                <a:ea typeface="나눔스퀘어"/>
              </a:rPr>
              <a:t>02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나눔스퀘어"/>
                <a:ea typeface="나눔스퀘어"/>
              </a:rPr>
              <a:t>추진 배경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0340" y="5174358"/>
            <a:ext cx="248337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신소재 개발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 smtClean="0">
                <a:latin typeface="+mn-ea"/>
              </a:rPr>
              <a:t>단계의 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시간과 비용 대폭 감축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5186" y="2530967"/>
            <a:ext cx="3169536" cy="237715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412546" y="5125471"/>
            <a:ext cx="348364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복잡한 미세조직의 경우</a:t>
            </a:r>
            <a:r>
              <a:rPr lang="en-US" altLang="ko-KR" b="1" dirty="0" smtClean="0">
                <a:latin typeface="+mn-ea"/>
              </a:rPr>
              <a:t>, </a:t>
            </a:r>
          </a:p>
          <a:p>
            <a:pPr algn="ctr"/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정량적 분석이 어려운 문제 해결</a:t>
            </a:r>
            <a:endParaRPr lang="ko-KR" altLang="en-US" sz="2000" b="1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297388" y="5136850"/>
            <a:ext cx="308770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smtClean="0">
                <a:latin typeface="+mn-ea"/>
              </a:rPr>
              <a:t>미세조직 예측의 정확도 향상과</a:t>
            </a:r>
            <a:endParaRPr lang="en-US" altLang="ko-KR" b="1" dirty="0" smtClean="0">
              <a:latin typeface="+mn-ea"/>
            </a:endParaRPr>
          </a:p>
          <a:p>
            <a:pPr algn="ctr"/>
            <a:r>
              <a:rPr lang="ko-KR" altLang="en-US" sz="2000" b="1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향후 신소재 연구에 기여</a:t>
            </a:r>
            <a:endParaRPr lang="en-US" altLang="ko-KR" sz="2000" b="1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7246" y="2740794"/>
            <a:ext cx="3147987" cy="209865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317880" y="685691"/>
            <a:ext cx="46682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+mn-ea"/>
              </a:rPr>
              <a:t>: </a:t>
            </a:r>
            <a:r>
              <a:rPr lang="ko-KR" altLang="en-US" sz="2400" dirty="0" smtClean="0">
                <a:latin typeface="+mn-ea"/>
              </a:rPr>
              <a:t>현재 신소재 연구 단계의 한계 타파</a:t>
            </a:r>
            <a:endParaRPr lang="ko-KR" altLang="en-US" sz="2400" dirty="0">
              <a:latin typeface="+mn-ea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30355" y="1432554"/>
            <a:ext cx="3456384" cy="3625874"/>
            <a:chOff x="479376" y="1443955"/>
            <a:chExt cx="3456384" cy="3353198"/>
          </a:xfrm>
        </p:grpSpPr>
        <p:sp>
          <p:nvSpPr>
            <p:cNvPr id="3" name="직사각형 2"/>
            <p:cNvSpPr/>
            <p:nvPr/>
          </p:nvSpPr>
          <p:spPr>
            <a:xfrm>
              <a:off x="479376" y="1443955"/>
              <a:ext cx="3456384" cy="3353198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602493" y="1766133"/>
              <a:ext cx="3187321" cy="679990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65227" y="1839907"/>
              <a:ext cx="3061852" cy="280903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3323" y="2120810"/>
              <a:ext cx="2612765" cy="276953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8282" y="1521877"/>
            <a:ext cx="1180530" cy="36358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41605" y="3612212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C00000"/>
                </a:solidFill>
              </a:rPr>
              <a:t>30</a:t>
            </a:r>
            <a:r>
              <a:rPr lang="ko-KR" altLang="en-US" sz="2400" b="1" dirty="0" smtClean="0">
                <a:solidFill>
                  <a:srgbClr val="C00000"/>
                </a:solidFill>
              </a:rPr>
              <a:t>년</a:t>
            </a:r>
            <a:endParaRPr lang="ko-KR" altLang="en-US" sz="2400" b="1" dirty="0">
              <a:solidFill>
                <a:srgbClr val="C0000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22620" y="1317947"/>
            <a:ext cx="2065085" cy="1637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979387" y="1289321"/>
            <a:ext cx="2151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출처</a:t>
            </a:r>
            <a:r>
              <a:rPr lang="en-US" altLang="ko-KR" sz="1200" b="1" dirty="0" smtClean="0"/>
              <a:t>: &lt;</a:t>
            </a:r>
            <a:r>
              <a:rPr lang="ko-KR" altLang="en-US" sz="1200" b="1" dirty="0" err="1" smtClean="0"/>
              <a:t>아주경제</a:t>
            </a:r>
            <a:r>
              <a:rPr lang="en-US" altLang="ko-KR" sz="1200" b="1" dirty="0" smtClean="0"/>
              <a:t>&gt; 2019.10.17</a:t>
            </a:r>
            <a:endParaRPr lang="ko-KR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2306437758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62FD311A-254E-47EB-B3CD-70594CCF4D37}"/>
              </a:ext>
            </a:extLst>
          </p:cNvPr>
          <p:cNvSpPr/>
          <p:nvPr/>
        </p:nvSpPr>
        <p:spPr>
          <a:xfrm>
            <a:off x="479376" y="764704"/>
            <a:ext cx="11254154" cy="51845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 smtClean="0"/>
              <a:t>시연 영상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86074495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직사각형 37"/>
          <p:cNvSpPr/>
          <p:nvPr/>
        </p:nvSpPr>
        <p:spPr>
          <a:xfrm>
            <a:off x="5392093" y="3178851"/>
            <a:ext cx="5982478" cy="397441"/>
          </a:xfrm>
          <a:prstGeom prst="rect">
            <a:avLst/>
          </a:prstGeom>
          <a:solidFill>
            <a:srgbClr val="FFFF00">
              <a:alpha val="6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0" name="CustomShape 3"/>
          <p:cNvSpPr/>
          <p:nvPr/>
        </p:nvSpPr>
        <p:spPr>
          <a:xfrm>
            <a:off x="317880" y="122040"/>
            <a:ext cx="3720240" cy="378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solidFill>
                  <a:srgbClr val="000000"/>
                </a:solidFill>
                <a:latin typeface="나눔스퀘어"/>
                <a:ea typeface="나눔스퀘어"/>
              </a:rPr>
              <a:t>03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나눔스퀘어"/>
                <a:ea typeface="나눔스퀘어"/>
              </a:rPr>
              <a:t>적용기술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21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FBFC2317-05B5-4936-B95C-3D86125FC5CA}"/>
              </a:ext>
            </a:extLst>
          </p:cNvPr>
          <p:cNvSpPr txBox="1"/>
          <p:nvPr/>
        </p:nvSpPr>
        <p:spPr>
          <a:xfrm>
            <a:off x="389669" y="658726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solidFill>
                  <a:srgbClr val="C00000"/>
                </a:solidFill>
                <a:latin typeface="+mn-ea"/>
              </a:rPr>
              <a:t>Anomaly-GAN</a:t>
            </a:r>
            <a:endParaRPr lang="ko-KR" altLang="en-US" sz="32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71801" y="1253603"/>
            <a:ext cx="1079532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b="1" dirty="0" smtClean="0">
                <a:latin typeface="+mn-ea"/>
              </a:rPr>
              <a:t>: </a:t>
            </a:r>
            <a:r>
              <a:rPr lang="ko-KR" altLang="en-US" sz="2200" b="1" dirty="0" smtClean="0">
                <a:latin typeface="+mn-ea"/>
              </a:rPr>
              <a:t>정상 데이터만을 학습시킨 </a:t>
            </a:r>
            <a:r>
              <a:rPr lang="en-US" altLang="ko-KR" sz="2200" b="1" dirty="0" smtClean="0">
                <a:latin typeface="+mn-ea"/>
              </a:rPr>
              <a:t>GAN </a:t>
            </a:r>
            <a:r>
              <a:rPr lang="ko-KR" altLang="en-US" sz="2200" b="1" dirty="0" smtClean="0">
                <a:latin typeface="+mn-ea"/>
              </a:rPr>
              <a:t>을 활용하여 비정상 데이터를 분류하는 </a:t>
            </a:r>
            <a:r>
              <a:rPr lang="en-US" altLang="ko-KR" sz="2200" b="1" dirty="0" smtClean="0">
                <a:latin typeface="+mn-ea"/>
              </a:rPr>
              <a:t>Unsupervised </a:t>
            </a:r>
            <a:r>
              <a:rPr lang="ko-KR" altLang="en-US" sz="2200" b="1" dirty="0" smtClean="0">
                <a:latin typeface="+mn-ea"/>
              </a:rPr>
              <a:t>모델</a:t>
            </a:r>
            <a:endParaRPr lang="ko-KR" altLang="en-US" sz="2200" b="1" dirty="0">
              <a:latin typeface="+mn-ea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3392" y="3178851"/>
            <a:ext cx="1103898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C00000"/>
                </a:solidFill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2000" b="1" dirty="0" smtClean="0">
                <a:solidFill>
                  <a:srgbClr val="C00000"/>
                </a:solidFill>
                <a:latin typeface="+mn-ea"/>
              </a:rPr>
              <a:t>신소재 연구에서 </a:t>
            </a:r>
            <a:r>
              <a:rPr lang="en-US" altLang="ko-KR" sz="2000" b="1" dirty="0" smtClean="0">
                <a:solidFill>
                  <a:srgbClr val="C00000"/>
                </a:solidFill>
                <a:latin typeface="+mn-ea"/>
              </a:rPr>
              <a:t>Anomaly-GAN</a:t>
            </a:r>
            <a:r>
              <a:rPr lang="ko-KR" altLang="en-US" sz="2000" b="1" dirty="0" smtClean="0">
                <a:solidFill>
                  <a:srgbClr val="C00000"/>
                </a:solidFill>
                <a:latin typeface="+mn-ea"/>
              </a:rPr>
              <a:t>은 원하는 소재의 특성을 빠르게 파악할 수 있도록 하는 새로운 접근</a:t>
            </a:r>
            <a:endParaRPr lang="ko-KR" altLang="en-US" sz="2000" b="1" dirty="0">
              <a:solidFill>
                <a:srgbClr val="C0000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1052" t="15391" r="7372" b="19196"/>
          <a:stretch/>
        </p:blipFill>
        <p:spPr>
          <a:xfrm>
            <a:off x="3702037" y="1787026"/>
            <a:ext cx="1023613" cy="102361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l="20655" t="15204" r="11034" b="20184"/>
          <a:stretch/>
        </p:blipFill>
        <p:spPr>
          <a:xfrm>
            <a:off x="7262208" y="1787026"/>
            <a:ext cx="1066787" cy="102361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rcRect l="16846" t="14764" r="9144" b="26027"/>
          <a:stretch/>
        </p:blipFill>
        <p:spPr>
          <a:xfrm>
            <a:off x="5392093" y="1796497"/>
            <a:ext cx="1064876" cy="1005727"/>
          </a:xfrm>
          <a:prstGeom prst="rect">
            <a:avLst/>
          </a:prstGeom>
        </p:spPr>
      </p:pic>
      <p:sp>
        <p:nvSpPr>
          <p:cNvPr id="7" name="등호 6"/>
          <p:cNvSpPr/>
          <p:nvPr/>
        </p:nvSpPr>
        <p:spPr>
          <a:xfrm>
            <a:off x="6568836" y="2017382"/>
            <a:ext cx="554576" cy="517591"/>
          </a:xfrm>
          <a:prstGeom prst="mathEqual">
            <a:avLst>
              <a:gd name="adj1" fmla="val 12849"/>
              <a:gd name="adj2" fmla="val 1176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뺄셈 기호 7"/>
          <p:cNvSpPr/>
          <p:nvPr/>
        </p:nvSpPr>
        <p:spPr>
          <a:xfrm>
            <a:off x="4788011" y="2172653"/>
            <a:ext cx="565435" cy="246683"/>
          </a:xfrm>
          <a:prstGeom prst="mathMinus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4716771" y="2699537"/>
            <a:ext cx="2406641" cy="3247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 smtClean="0">
                <a:solidFill>
                  <a:schemeClr val="tx1"/>
                </a:solidFill>
                <a:latin typeface="+mn-ea"/>
              </a:rPr>
              <a:t>Generator </a:t>
            </a:r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만든 정상 데이터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8166533" y="2001897"/>
            <a:ext cx="2553078" cy="5400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비정상 데이터에서 </a:t>
            </a:r>
            <a:endParaRPr lang="en-US" altLang="ko-KR" sz="1400" b="1" dirty="0" smtClean="0">
              <a:solidFill>
                <a:schemeClr val="tx1"/>
              </a:solidFill>
              <a:latin typeface="+mn-ea"/>
            </a:endParaRPr>
          </a:p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정상 데이터와 다른 부분을 추출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667712" y="2133614"/>
            <a:ext cx="1191385" cy="32475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n-ea"/>
              </a:rPr>
              <a:t>원본 데이터</a:t>
            </a:r>
            <a:endParaRPr lang="ko-KR" altLang="en-US" sz="1400" b="1" dirty="0">
              <a:solidFill>
                <a:schemeClr val="tx1"/>
              </a:solidFill>
              <a:latin typeface="+mn-ea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xmlns="" id="{616F01ED-5FE4-4141-B44D-674DB9442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639987"/>
              </p:ext>
            </p:extLst>
          </p:nvPr>
        </p:nvGraphicFramePr>
        <p:xfrm>
          <a:off x="5303912" y="3871951"/>
          <a:ext cx="6372934" cy="25505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4930">
                  <a:extLst>
                    <a:ext uri="{9D8B030D-6E8A-4147-A177-3AD203B41FA5}">
                      <a16:colId xmlns:a16="http://schemas.microsoft.com/office/drawing/2014/main" xmlns="" val="463095907"/>
                    </a:ext>
                  </a:extLst>
                </a:gridCol>
                <a:gridCol w="4300827">
                  <a:extLst>
                    <a:ext uri="{9D8B030D-6E8A-4147-A177-3AD203B41FA5}">
                      <a16:colId xmlns:a16="http://schemas.microsoft.com/office/drawing/2014/main" xmlns="" val="3477116202"/>
                    </a:ext>
                  </a:extLst>
                </a:gridCol>
                <a:gridCol w="1427177">
                  <a:extLst>
                    <a:ext uri="{9D8B030D-6E8A-4147-A177-3AD203B41FA5}">
                      <a16:colId xmlns:a16="http://schemas.microsoft.com/office/drawing/2014/main" xmlns="" val="1985972032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년도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solidFill>
                            <a:schemeClr val="tx1"/>
                          </a:solidFill>
                        </a:rPr>
                        <a:t>논문제목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적용 </a:t>
                      </a:r>
                      <a:r>
                        <a:rPr lang="en-US" altLang="ko-KR" sz="1400" b="1" dirty="0">
                          <a:solidFill>
                            <a:schemeClr val="tx1"/>
                          </a:solidFill>
                        </a:rPr>
                        <a:t>AI </a:t>
                      </a:r>
                      <a:r>
                        <a:rPr lang="ko-KR" altLang="en-US" sz="1400" b="1" dirty="0">
                          <a:solidFill>
                            <a:schemeClr val="tx1"/>
                          </a:solidFill>
                        </a:rPr>
                        <a:t>기술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50378991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>
                          <a:solidFill>
                            <a:schemeClr val="tx1"/>
                          </a:solidFill>
                        </a:rPr>
                        <a:t>Advanced Steel microstructural classification </a:t>
                      </a:r>
                    </a:p>
                    <a:p>
                      <a:pPr algn="ctr" latinLnBrk="1"/>
                      <a:r>
                        <a:rPr lang="en-US" altLang="ko-KR" sz="1200" i="0" dirty="0">
                          <a:solidFill>
                            <a:schemeClr val="tx1"/>
                          </a:solidFill>
                        </a:rPr>
                        <a:t>by deep learning methods</a:t>
                      </a:r>
                      <a:endParaRPr lang="ko-KR" altLang="en-US" sz="12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CNN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3250507"/>
                  </a:ext>
                </a:extLst>
              </a:tr>
              <a:tr h="6048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2020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>
                          <a:solidFill>
                            <a:schemeClr val="tx1"/>
                          </a:solidFill>
                        </a:rPr>
                        <a:t>Pores for thought: generative adversarial networks for stochastic reconstruction of 3D multi-phase electrode microstructures with periodic boundaries</a:t>
                      </a:r>
                      <a:endParaRPr lang="ko-KR" altLang="en-US" sz="12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DCGAN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6067980"/>
                  </a:ext>
                </a:extLst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i="0" dirty="0" smtClean="0">
                          <a:solidFill>
                            <a:schemeClr val="tx1"/>
                          </a:solidFill>
                        </a:rPr>
                        <a:t>Structural Material Property Tailoring </a:t>
                      </a:r>
                    </a:p>
                    <a:p>
                      <a:pPr algn="ctr" latinLnBrk="1"/>
                      <a:r>
                        <a:rPr lang="en-US" altLang="ko-KR" sz="1200" i="0" dirty="0" smtClean="0">
                          <a:solidFill>
                            <a:schemeClr val="tx1"/>
                          </a:solidFill>
                        </a:rPr>
                        <a:t>Using Deep Neural Networks</a:t>
                      </a:r>
                      <a:endParaRPr lang="ko-KR" altLang="en-US" sz="120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 smtClean="0">
                          <a:solidFill>
                            <a:schemeClr val="tx1"/>
                          </a:solidFill>
                        </a:rPr>
                        <a:t>CNN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9903580"/>
                  </a:ext>
                </a:extLst>
              </a:tr>
              <a:tr h="6912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2019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solidFill>
                            <a:schemeClr val="tx1"/>
                          </a:solidFill>
                        </a:rPr>
                        <a:t>Automatic defects detection in CFRP thermograms, using convolutional neural networks and transfer learning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>
                          <a:solidFill>
                            <a:schemeClr val="tx1"/>
                          </a:solidFill>
                        </a:rPr>
                        <a:t>CNN</a:t>
                      </a:r>
                      <a:endParaRPr lang="ko-KR" altLang="en-US" sz="12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4305220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FBFC2317-05B5-4936-B95C-3D86125FC5CA}"/>
              </a:ext>
            </a:extLst>
          </p:cNvPr>
          <p:cNvSpPr txBox="1"/>
          <p:nvPr/>
        </p:nvSpPr>
        <p:spPr>
          <a:xfrm>
            <a:off x="325385" y="4285338"/>
            <a:ext cx="5441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※ </a:t>
            </a:r>
            <a:r>
              <a:rPr lang="ko-KR" altLang="en-US" sz="2000" b="1" dirty="0" smtClean="0"/>
              <a:t>기존 신소재 연구에</a:t>
            </a:r>
            <a:r>
              <a:rPr lang="en-US" altLang="ko-KR" sz="2000" b="1" dirty="0"/>
              <a:t> </a:t>
            </a:r>
            <a:r>
              <a:rPr lang="ko-KR" altLang="en-US" sz="2000" b="1" dirty="0" smtClean="0"/>
              <a:t>적용된 </a:t>
            </a:r>
            <a:r>
              <a:rPr lang="ko-KR" altLang="en-US" sz="2000" b="1" dirty="0"/>
              <a:t>인공지능 </a:t>
            </a:r>
            <a:r>
              <a:rPr lang="ko-KR" altLang="en-US" sz="2000" b="1" dirty="0" smtClean="0"/>
              <a:t>현황</a:t>
            </a:r>
            <a:endParaRPr lang="ko-KR" altLang="en-US" sz="2000" b="1" dirty="0"/>
          </a:p>
        </p:txBody>
      </p:sp>
      <p:sp>
        <p:nvSpPr>
          <p:cNvPr id="26" name="직사각형 25"/>
          <p:cNvSpPr/>
          <p:nvPr/>
        </p:nvSpPr>
        <p:spPr>
          <a:xfrm>
            <a:off x="593353" y="4763530"/>
            <a:ext cx="4366701" cy="383700"/>
          </a:xfrm>
          <a:prstGeom prst="rect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</a:rPr>
              <a:t>Supervised 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모델의 데이터 부족 문제</a:t>
            </a:r>
            <a:r>
              <a:rPr lang="en-US" altLang="ko-KR" sz="1600" b="1" dirty="0" smtClean="0">
                <a:solidFill>
                  <a:schemeClr val="tx1"/>
                </a:solidFill>
              </a:rPr>
              <a:t>, </a:t>
            </a:r>
            <a:r>
              <a:rPr lang="ko-KR" altLang="en-US" sz="1600" b="1" dirty="0" err="1" smtClean="0">
                <a:solidFill>
                  <a:schemeClr val="tx1"/>
                </a:solidFill>
              </a:rPr>
              <a:t>라벨링</a:t>
            </a:r>
            <a:r>
              <a:rPr lang="ko-KR" altLang="en-US" sz="1600" b="1" dirty="0" smtClean="0">
                <a:solidFill>
                  <a:schemeClr val="tx1"/>
                </a:solidFill>
              </a:rPr>
              <a:t> 한계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6579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CustomShape 1"/>
          <p:cNvSpPr/>
          <p:nvPr/>
        </p:nvSpPr>
        <p:spPr>
          <a:xfrm>
            <a:off x="317881" y="1196752"/>
            <a:ext cx="11322736" cy="1334873"/>
          </a:xfrm>
          <a:prstGeom prst="roundRect">
            <a:avLst>
              <a:gd name="adj" fmla="val 4188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7"/>
          <p:cNvSpPr/>
          <p:nvPr/>
        </p:nvSpPr>
        <p:spPr>
          <a:xfrm>
            <a:off x="168120" y="-14436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CustomShape 8"/>
          <p:cNvSpPr/>
          <p:nvPr/>
        </p:nvSpPr>
        <p:spPr>
          <a:xfrm>
            <a:off x="320760" y="79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Box 1"/>
          <p:cNvSpPr txBox="1"/>
          <p:nvPr/>
        </p:nvSpPr>
        <p:spPr>
          <a:xfrm>
            <a:off x="4855498" y="2049379"/>
            <a:ext cx="63017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 smtClean="0">
                <a:latin typeface="+mn-ea"/>
              </a:rPr>
              <a:t>Data Augmentation </a:t>
            </a:r>
            <a:r>
              <a:rPr lang="ko-KR" altLang="en-US" sz="1600" b="1" dirty="0" smtClean="0">
                <a:latin typeface="+mn-ea"/>
              </a:rPr>
              <a:t>을 통해 </a:t>
            </a:r>
            <a:r>
              <a:rPr lang="en-US" altLang="ko-KR" sz="1600" b="1" dirty="0" smtClean="0">
                <a:latin typeface="+mn-ea"/>
              </a:rPr>
              <a:t>rotate, flip, perspective transform </a:t>
            </a:r>
            <a:r>
              <a:rPr lang="ko-KR" altLang="en-US" sz="1600" b="1" dirty="0" smtClean="0">
                <a:latin typeface="+mn-ea"/>
              </a:rPr>
              <a:t>활용</a:t>
            </a:r>
            <a:endParaRPr lang="ko-KR" altLang="en-US" sz="1600" b="1" dirty="0">
              <a:latin typeface="+mn-ea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80353" y="3306176"/>
            <a:ext cx="3818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① Dual Phase Steel 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err="1" smtClean="0">
                <a:latin typeface="+mn-ea"/>
              </a:rPr>
              <a:t>이중상</a:t>
            </a:r>
            <a:r>
              <a:rPr lang="ko-KR" altLang="en-US" b="1" dirty="0" smtClean="0">
                <a:latin typeface="+mn-ea"/>
              </a:rPr>
              <a:t> 강철</a:t>
            </a:r>
            <a:r>
              <a:rPr lang="en-US" altLang="ko-KR" b="1" dirty="0" smtClean="0">
                <a:latin typeface="+mn-ea"/>
              </a:rPr>
              <a:t>)</a:t>
            </a:r>
            <a:endParaRPr lang="ko-KR" altLang="en-US" b="1" dirty="0">
              <a:latin typeface="+mn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336566" y="3306176"/>
            <a:ext cx="35862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② CFRP 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탄소 섬유 강화 플라스틱</a:t>
            </a:r>
            <a:r>
              <a:rPr lang="en-US" altLang="ko-KR" b="1" dirty="0" smtClean="0">
                <a:latin typeface="+mn-ea"/>
              </a:rPr>
              <a:t>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8753506" y="3327079"/>
            <a:ext cx="23150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latin typeface="+mn-ea"/>
              </a:rPr>
              <a:t>③ Ti64 </a:t>
            </a:r>
            <a:r>
              <a:rPr lang="en-US" altLang="ko-KR" b="1" dirty="0" smtClean="0">
                <a:latin typeface="+mn-ea"/>
              </a:rPr>
              <a:t>(</a:t>
            </a:r>
            <a:r>
              <a:rPr lang="ko-KR" altLang="en-US" b="1" dirty="0" smtClean="0">
                <a:latin typeface="+mn-ea"/>
              </a:rPr>
              <a:t>티타늄 합금</a:t>
            </a:r>
            <a:r>
              <a:rPr lang="en-US" altLang="ko-KR" b="1" dirty="0" smtClean="0">
                <a:latin typeface="+mn-ea"/>
              </a:rPr>
              <a:t>)</a:t>
            </a:r>
          </a:p>
        </p:txBody>
      </p:sp>
      <p:sp>
        <p:nvSpPr>
          <p:cNvPr id="38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" name="CustomShape 3"/>
          <p:cNvSpPr/>
          <p:nvPr/>
        </p:nvSpPr>
        <p:spPr>
          <a:xfrm>
            <a:off x="317880" y="122040"/>
            <a:ext cx="4265952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solidFill>
                  <a:srgbClr val="000000"/>
                </a:solidFill>
                <a:latin typeface="나눔스퀘어"/>
                <a:ea typeface="나눔스퀘어"/>
              </a:rPr>
              <a:t>04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나눔스퀘어"/>
                <a:ea typeface="나눔스퀘어"/>
              </a:rPr>
              <a:t>데이터 수집 및 생성</a:t>
            </a:r>
            <a:endParaRPr lang="en-US" sz="3200" b="0" strike="noStrike" spc="-1" dirty="0">
              <a:latin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50814" y="1680630"/>
            <a:ext cx="65868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+mn-ea"/>
              </a:rPr>
              <a:t>: </a:t>
            </a:r>
            <a:r>
              <a:rPr lang="ko-KR" altLang="en-US" sz="1600" dirty="0" smtClean="0">
                <a:latin typeface="+mn-ea"/>
              </a:rPr>
              <a:t>신소재 관련 논문에서 발췌해 </a:t>
            </a:r>
            <a:r>
              <a:rPr lang="ko-KR" altLang="en-US" sz="2000" b="1" dirty="0" smtClean="0">
                <a:latin typeface="+mn-ea"/>
              </a:rPr>
              <a:t>보편적인 금속의 </a:t>
            </a:r>
            <a:r>
              <a:rPr lang="en-US" altLang="ko-KR" sz="2000" b="1" dirty="0" smtClean="0">
                <a:latin typeface="+mn-ea"/>
              </a:rPr>
              <a:t>Train Dataset </a:t>
            </a:r>
            <a:r>
              <a:rPr lang="ko-KR" altLang="en-US" sz="2000" b="1" dirty="0" smtClean="0">
                <a:latin typeface="+mn-ea"/>
              </a:rPr>
              <a:t>확보</a:t>
            </a:r>
            <a:endParaRPr lang="ko-KR" altLang="en-US" b="1" dirty="0">
              <a:latin typeface="+mn-ea"/>
            </a:endParaRPr>
          </a:p>
        </p:txBody>
      </p:sp>
      <p:pic>
        <p:nvPicPr>
          <p:cNvPr id="19" name="그림 2"/>
          <p:cNvPicPr/>
          <p:nvPr/>
        </p:nvPicPr>
        <p:blipFill>
          <a:blip r:embed="rId2"/>
          <a:stretch/>
        </p:blipFill>
        <p:spPr>
          <a:xfrm>
            <a:off x="505167" y="1294808"/>
            <a:ext cx="1932443" cy="1393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TextBox 20"/>
          <p:cNvSpPr txBox="1"/>
          <p:nvPr/>
        </p:nvSpPr>
        <p:spPr>
          <a:xfrm>
            <a:off x="4293407" y="1282735"/>
            <a:ext cx="5174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/>
            <a:r>
              <a:rPr lang="en-US" altLang="ko-KR" sz="2400" b="1" dirty="0" smtClean="0">
                <a:latin typeface="+mn-ea"/>
              </a:rPr>
              <a:t>Ferrite (</a:t>
            </a:r>
            <a:r>
              <a:rPr lang="ko-KR" altLang="en-US" sz="2400" b="1" dirty="0" smtClean="0">
                <a:latin typeface="+mn-ea"/>
              </a:rPr>
              <a:t>보편적인 금속의 초기 형태</a:t>
            </a:r>
            <a:r>
              <a:rPr lang="en-US" altLang="ko-KR" sz="2400" b="1" dirty="0">
                <a:latin typeface="+mn-ea"/>
              </a:rPr>
              <a:t>)</a:t>
            </a:r>
            <a:endParaRPr lang="en-US" altLang="ko-KR" sz="2400" b="1" dirty="0" smtClean="0"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0219" y="776096"/>
            <a:ext cx="65075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Train Dataset: </a:t>
            </a:r>
            <a:r>
              <a:rPr lang="en-US" altLang="ko-KR" b="1" dirty="0" smtClean="0">
                <a:latin typeface="+mn-ea"/>
              </a:rPr>
              <a:t>Test Data </a:t>
            </a:r>
            <a:r>
              <a:rPr lang="ko-KR" altLang="en-US" b="1" dirty="0" smtClean="0">
                <a:latin typeface="+mn-ea"/>
              </a:rPr>
              <a:t>의 특성을 분류하기 위한 </a:t>
            </a:r>
            <a:r>
              <a:rPr lang="ko-KR" altLang="en-US" b="1" dirty="0" err="1" smtClean="0">
                <a:latin typeface="+mn-ea"/>
              </a:rPr>
              <a:t>데이터셋</a:t>
            </a:r>
            <a:r>
              <a:rPr lang="en-US" altLang="ko-KR" b="1" dirty="0" smtClean="0">
                <a:latin typeface="+mn-ea"/>
              </a:rPr>
              <a:t> </a:t>
            </a:r>
            <a:endParaRPr lang="ko-KR" altLang="en-US" sz="2400" b="1" dirty="0">
              <a:latin typeface="+mn-ea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4230" y="2856800"/>
            <a:ext cx="52990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latin typeface="+mn-ea"/>
              </a:rPr>
              <a:t>Test Dataset: </a:t>
            </a:r>
            <a:r>
              <a:rPr lang="ko-KR" altLang="en-US" b="1" dirty="0" smtClean="0">
                <a:latin typeface="+mn-ea"/>
              </a:rPr>
              <a:t>소재의 특성을 알기 위한 </a:t>
            </a:r>
            <a:r>
              <a:rPr lang="ko-KR" altLang="en-US" b="1" dirty="0" err="1" smtClean="0">
                <a:latin typeface="+mn-ea"/>
              </a:rPr>
              <a:t>데이터셋</a:t>
            </a:r>
            <a:endParaRPr lang="ko-KR" altLang="en-US" b="1" dirty="0">
              <a:latin typeface="+mn-ea"/>
            </a:endParaRPr>
          </a:p>
        </p:txBody>
      </p:sp>
      <p:grpSp>
        <p:nvGrpSpPr>
          <p:cNvPr id="148" name="그룹 147"/>
          <p:cNvGrpSpPr/>
          <p:nvPr/>
        </p:nvGrpSpPr>
        <p:grpSpPr>
          <a:xfrm>
            <a:off x="7896200" y="4396111"/>
            <a:ext cx="3304211" cy="1833436"/>
            <a:chOff x="8575845" y="3810515"/>
            <a:chExt cx="3304211" cy="1833436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 flipV="1">
              <a:off x="8575845" y="4058424"/>
              <a:ext cx="2098765" cy="1399176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4"/>
            <a:srcRect t="10208" r="44001"/>
            <a:stretch/>
          </p:blipFill>
          <p:spPr>
            <a:xfrm>
              <a:off x="10104211" y="3810515"/>
              <a:ext cx="1775845" cy="183343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150" name="그룹 149"/>
          <p:cNvGrpSpPr/>
          <p:nvPr/>
        </p:nvGrpSpPr>
        <p:grpSpPr>
          <a:xfrm>
            <a:off x="767408" y="4321033"/>
            <a:ext cx="3292252" cy="2218501"/>
            <a:chOff x="914218" y="3759405"/>
            <a:chExt cx="3292252" cy="221850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65853" y="4830429"/>
              <a:ext cx="2240617" cy="1147477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766" r="45129"/>
            <a:stretch/>
          </p:blipFill>
          <p:spPr>
            <a:xfrm>
              <a:off x="914218" y="3759405"/>
              <a:ext cx="1711207" cy="1706976"/>
            </a:xfrm>
            <a:prstGeom prst="rect">
              <a:avLst/>
            </a:prstGeom>
          </p:spPr>
        </p:pic>
      </p:grpSp>
      <p:grpSp>
        <p:nvGrpSpPr>
          <p:cNvPr id="153" name="그룹 152"/>
          <p:cNvGrpSpPr/>
          <p:nvPr/>
        </p:nvGrpSpPr>
        <p:grpSpPr>
          <a:xfrm>
            <a:off x="1113742" y="3741119"/>
            <a:ext cx="2376264" cy="397441"/>
            <a:chOff x="1055440" y="5884702"/>
            <a:chExt cx="2376264" cy="397441"/>
          </a:xfrm>
        </p:grpSpPr>
        <p:sp>
          <p:nvSpPr>
            <p:cNvPr id="152" name="직사각형 151"/>
            <p:cNvSpPr/>
            <p:nvPr/>
          </p:nvSpPr>
          <p:spPr>
            <a:xfrm>
              <a:off x="1055440" y="5884702"/>
              <a:ext cx="2376264" cy="397441"/>
            </a:xfrm>
            <a:prstGeom prst="rect">
              <a:avLst/>
            </a:prstGeom>
            <a:solidFill>
              <a:srgbClr val="FFFF0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1140518" y="5912811"/>
              <a:ext cx="2197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+mn-ea"/>
                </a:rPr>
                <a:t>경도</a:t>
              </a:r>
              <a:r>
                <a:rPr lang="en-US" altLang="ko-KR" b="1" dirty="0" smtClean="0">
                  <a:latin typeface="+mn-ea"/>
                </a:rPr>
                <a:t>(hardness)</a:t>
              </a:r>
              <a:r>
                <a:rPr lang="ko-KR" altLang="en-US" b="1" dirty="0" smtClean="0">
                  <a:latin typeface="+mn-ea"/>
                </a:rPr>
                <a:t> 측정</a:t>
              </a:r>
              <a:endParaRPr lang="ko-KR" altLang="en-US" b="1" dirty="0">
                <a:latin typeface="+mn-ea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4453781" y="3750035"/>
            <a:ext cx="3451375" cy="397441"/>
            <a:chOff x="4646839" y="5896674"/>
            <a:chExt cx="3451375" cy="397441"/>
          </a:xfrm>
        </p:grpSpPr>
        <p:sp>
          <p:nvSpPr>
            <p:cNvPr id="95" name="직사각형 94"/>
            <p:cNvSpPr/>
            <p:nvPr/>
          </p:nvSpPr>
          <p:spPr>
            <a:xfrm>
              <a:off x="4943872" y="5896674"/>
              <a:ext cx="2864023" cy="397441"/>
            </a:xfrm>
            <a:prstGeom prst="rect">
              <a:avLst/>
            </a:prstGeom>
            <a:solidFill>
              <a:srgbClr val="FFFF0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646839" y="5914108"/>
              <a:ext cx="3451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+mn-ea"/>
                </a:rPr>
                <a:t>분산도</a:t>
              </a:r>
              <a:r>
                <a:rPr lang="en-US" altLang="ko-KR" b="1" dirty="0" smtClean="0">
                  <a:latin typeface="+mn-ea"/>
                </a:rPr>
                <a:t>(dispersion) </a:t>
              </a:r>
              <a:r>
                <a:rPr lang="ko-KR" altLang="en-US" b="1" dirty="0" smtClean="0">
                  <a:latin typeface="+mn-ea"/>
                </a:rPr>
                <a:t>측정</a:t>
              </a:r>
              <a:endParaRPr lang="ko-KR" altLang="en-US" b="1" dirty="0">
                <a:latin typeface="+mn-ea"/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8753506" y="3761841"/>
            <a:ext cx="2454295" cy="397441"/>
            <a:chOff x="8898288" y="5856593"/>
            <a:chExt cx="2454295" cy="397441"/>
          </a:xfrm>
        </p:grpSpPr>
        <p:sp>
          <p:nvSpPr>
            <p:cNvPr id="96" name="직사각형 95"/>
            <p:cNvSpPr/>
            <p:nvPr/>
          </p:nvSpPr>
          <p:spPr>
            <a:xfrm>
              <a:off x="8898288" y="5856593"/>
              <a:ext cx="2454295" cy="397441"/>
            </a:xfrm>
            <a:prstGeom prst="rect">
              <a:avLst/>
            </a:prstGeom>
            <a:solidFill>
              <a:srgbClr val="FFFF00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976947" y="5884702"/>
              <a:ext cx="2296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b="1" dirty="0" smtClean="0">
                  <a:latin typeface="+mn-ea"/>
                </a:rPr>
                <a:t>기공도</a:t>
              </a:r>
              <a:r>
                <a:rPr lang="en-US" altLang="ko-KR" b="1" dirty="0" smtClean="0">
                  <a:latin typeface="+mn-ea"/>
                </a:rPr>
                <a:t>(porosity) </a:t>
              </a:r>
              <a:r>
                <a:rPr lang="ko-KR" altLang="en-US" b="1" dirty="0" smtClean="0">
                  <a:latin typeface="+mn-ea"/>
                </a:rPr>
                <a:t>측정</a:t>
              </a:r>
              <a:endParaRPr lang="ko-KR" altLang="en-US" b="1" dirty="0">
                <a:latin typeface="+mn-ea"/>
              </a:endParaRP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4151784" y="4324089"/>
            <a:ext cx="3469286" cy="2242016"/>
            <a:chOff x="4151266" y="4009878"/>
            <a:chExt cx="3469286" cy="224201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151266" y="4009878"/>
              <a:ext cx="2729031" cy="83506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-20000" contrast="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879682" y="4494040"/>
              <a:ext cx="1740870" cy="175785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cxnSp>
        <p:nvCxnSpPr>
          <p:cNvPr id="52" name="직선 연결선 51"/>
          <p:cNvCxnSpPr/>
          <p:nvPr/>
        </p:nvCxnSpPr>
        <p:spPr>
          <a:xfrm>
            <a:off x="4151784" y="3336992"/>
            <a:ext cx="0" cy="3404376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/>
          <p:cNvCxnSpPr/>
          <p:nvPr/>
        </p:nvCxnSpPr>
        <p:spPr>
          <a:xfrm>
            <a:off x="8184232" y="3336992"/>
            <a:ext cx="6112" cy="3404376"/>
          </a:xfrm>
          <a:prstGeom prst="line">
            <a:avLst/>
          </a:prstGeom>
          <a:ln w="63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9" name="그림 2"/>
          <p:cNvPicPr/>
          <p:nvPr/>
        </p:nvPicPr>
        <p:blipFill>
          <a:blip r:embed="rId2"/>
          <a:stretch/>
        </p:blipFill>
        <p:spPr>
          <a:xfrm rot="10800000">
            <a:off x="2502423" y="1295471"/>
            <a:ext cx="1975166" cy="1409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CustomShape 3"/>
          <p:cNvSpPr/>
          <p:nvPr/>
        </p:nvSpPr>
        <p:spPr>
          <a:xfrm>
            <a:off x="317880" y="122040"/>
            <a:ext cx="6354184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solidFill>
                  <a:srgbClr val="000000"/>
                </a:solidFill>
                <a:latin typeface="나눔스퀘어"/>
                <a:ea typeface="나눔스퀘어"/>
              </a:rPr>
              <a:t>05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나눔스퀘어"/>
                <a:ea typeface="나눔스퀘어"/>
              </a:rPr>
              <a:t>사용 모델 소개</a:t>
            </a:r>
            <a:endParaRPr lang="en-US" sz="3200" b="0" strike="noStrike" spc="-1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75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7" name="그룹 26"/>
          <p:cNvGrpSpPr/>
          <p:nvPr/>
        </p:nvGrpSpPr>
        <p:grpSpPr>
          <a:xfrm>
            <a:off x="166936" y="908720"/>
            <a:ext cx="11624220" cy="4752528"/>
            <a:chOff x="166936" y="908720"/>
            <a:chExt cx="11624220" cy="4752528"/>
          </a:xfrm>
        </p:grpSpPr>
        <p:sp>
          <p:nvSpPr>
            <p:cNvPr id="29" name="CustomShape 10"/>
            <p:cNvSpPr/>
            <p:nvPr/>
          </p:nvSpPr>
          <p:spPr>
            <a:xfrm>
              <a:off x="876073" y="1115445"/>
              <a:ext cx="2376264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3200" b="1" strike="noStrike" spc="-1" dirty="0" smtClean="0">
                  <a:solidFill>
                    <a:srgbClr val="000000"/>
                  </a:solidFill>
                  <a:latin typeface="+mn-ea"/>
                </a:rPr>
                <a:t>① </a:t>
              </a:r>
              <a:r>
                <a:rPr lang="en-US" sz="3200" b="1" strike="noStrike" spc="-1" dirty="0" err="1" smtClean="0">
                  <a:solidFill>
                    <a:srgbClr val="000000"/>
                  </a:solidFill>
                  <a:latin typeface="+mn-ea"/>
                </a:rPr>
                <a:t>Ano</a:t>
              </a:r>
              <a:r>
                <a:rPr lang="en-US" sz="3200" b="1" strike="noStrike" spc="-1" dirty="0" smtClean="0">
                  <a:solidFill>
                    <a:srgbClr val="000000"/>
                  </a:solidFill>
                  <a:latin typeface="+mn-ea"/>
                </a:rPr>
                <a:t>-GAN</a:t>
              </a:r>
              <a:endParaRPr lang="en-US" sz="3200" b="0" strike="noStrike" spc="-1" dirty="0">
                <a:latin typeface="+mn-ea"/>
              </a:endParaRPr>
            </a:p>
          </p:txBody>
        </p:sp>
        <p:sp>
          <p:nvSpPr>
            <p:cNvPr id="56" name="CustomShape 10"/>
            <p:cNvSpPr/>
            <p:nvPr/>
          </p:nvSpPr>
          <p:spPr>
            <a:xfrm>
              <a:off x="4518753" y="1124744"/>
              <a:ext cx="4499378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r>
                <a:rPr lang="en-US" sz="3200" b="1" spc="-1" dirty="0" smtClean="0">
                  <a:solidFill>
                    <a:srgbClr val="000000"/>
                  </a:solidFill>
                  <a:latin typeface="+mn-ea"/>
                </a:rPr>
                <a:t>② Fast </a:t>
              </a:r>
              <a:r>
                <a:rPr lang="en-US" sz="3200" b="1" strike="noStrike" spc="-1" dirty="0" err="1" smtClean="0">
                  <a:solidFill>
                    <a:srgbClr val="000000"/>
                  </a:solidFill>
                  <a:latin typeface="+mn-ea"/>
                </a:rPr>
                <a:t>Ano</a:t>
              </a:r>
              <a:r>
                <a:rPr lang="en-US" sz="3200" b="1" strike="noStrike" spc="-1" dirty="0" smtClean="0">
                  <a:solidFill>
                    <a:srgbClr val="000000"/>
                  </a:solidFill>
                  <a:latin typeface="+mn-ea"/>
                </a:rPr>
                <a:t>-GAN</a:t>
              </a:r>
              <a:endParaRPr lang="en-US" sz="3200" b="1" strike="noStrike" spc="-1" dirty="0">
                <a:latin typeface="+mn-ea"/>
              </a:endParaRPr>
            </a:p>
          </p:txBody>
        </p:sp>
        <p:sp>
          <p:nvSpPr>
            <p:cNvPr id="62" name="CustomShape 10"/>
            <p:cNvSpPr/>
            <p:nvPr/>
          </p:nvSpPr>
          <p:spPr>
            <a:xfrm>
              <a:off x="8688288" y="1110619"/>
              <a:ext cx="2962238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3200" b="1" spc="-1" dirty="0" smtClean="0">
                  <a:solidFill>
                    <a:srgbClr val="000000"/>
                  </a:solidFill>
                  <a:latin typeface="+mn-ea"/>
                </a:rPr>
                <a:t>③ </a:t>
              </a:r>
              <a:r>
                <a:rPr lang="en-US" sz="3200" b="1" spc="-1" dirty="0" err="1" smtClean="0">
                  <a:solidFill>
                    <a:srgbClr val="000000"/>
                  </a:solidFill>
                  <a:latin typeface="+mn-ea"/>
                </a:rPr>
                <a:t>GANomaly</a:t>
              </a:r>
              <a:endParaRPr lang="en-US" sz="3200" b="0" strike="noStrike" spc="-1" dirty="0">
                <a:latin typeface="+mn-ea"/>
              </a:endParaRPr>
            </a:p>
          </p:txBody>
        </p:sp>
        <p:grpSp>
          <p:nvGrpSpPr>
            <p:cNvPr id="16" name="그룹 15"/>
            <p:cNvGrpSpPr/>
            <p:nvPr/>
          </p:nvGrpSpPr>
          <p:grpSpPr>
            <a:xfrm>
              <a:off x="166936" y="1939768"/>
              <a:ext cx="3903126" cy="2367902"/>
              <a:chOff x="286861" y="2348880"/>
              <a:chExt cx="4164555" cy="2592288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19204" y="2348880"/>
                <a:ext cx="3110746" cy="2592288"/>
              </a:xfrm>
              <a:prstGeom prst="rect">
                <a:avLst/>
              </a:prstGeom>
            </p:spPr>
          </p:pic>
          <p:sp>
            <p:nvSpPr>
              <p:cNvPr id="6" name="TextBox 5"/>
              <p:cNvSpPr txBox="1"/>
              <p:nvPr/>
            </p:nvSpPr>
            <p:spPr>
              <a:xfrm>
                <a:off x="1319082" y="3301912"/>
                <a:ext cx="1325880" cy="404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+mn-ea"/>
                  </a:rPr>
                  <a:t>Generator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2754385" y="3916053"/>
                <a:ext cx="1697031" cy="404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+mn-ea"/>
                  </a:rPr>
                  <a:t>Discriminator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14732" y="2530277"/>
                <a:ext cx="990647" cy="707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+mn-ea"/>
                  </a:rPr>
                  <a:t>Latent </a:t>
                </a:r>
              </a:p>
              <a:p>
                <a:pPr algn="ctr"/>
                <a:r>
                  <a:rPr lang="en-US" altLang="ko-KR" dirty="0" smtClean="0">
                    <a:latin typeface="+mn-ea"/>
                  </a:rPr>
                  <a:t>Space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5" name="액자 24"/>
              <p:cNvSpPr/>
              <p:nvPr/>
            </p:nvSpPr>
            <p:spPr>
              <a:xfrm>
                <a:off x="286861" y="2448934"/>
                <a:ext cx="1466867" cy="887383"/>
              </a:xfrm>
              <a:prstGeom prst="frame">
                <a:avLst>
                  <a:gd name="adj1" fmla="val 539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</p:grpSp>
        <p:grpSp>
          <p:nvGrpSpPr>
            <p:cNvPr id="15" name="그룹 14"/>
            <p:cNvGrpSpPr/>
            <p:nvPr/>
          </p:nvGrpSpPr>
          <p:grpSpPr>
            <a:xfrm>
              <a:off x="4219989" y="2008980"/>
              <a:ext cx="3945925" cy="2623943"/>
              <a:chOff x="7663452" y="709323"/>
              <a:chExt cx="3945925" cy="2623943"/>
            </a:xfrm>
          </p:grpSpPr>
          <p:pic>
            <p:nvPicPr>
              <p:cNvPr id="13" name="그림 12"/>
              <p:cNvPicPr>
                <a:picLocks noChangeAspect="1"/>
              </p:cNvPicPr>
              <p:nvPr/>
            </p:nvPicPr>
            <p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8640671" y="859345"/>
                <a:ext cx="2968706" cy="2473921"/>
              </a:xfrm>
              <a:prstGeom prst="rect">
                <a:avLst/>
              </a:prstGeom>
            </p:spPr>
          </p:pic>
          <p:sp>
            <p:nvSpPr>
              <p:cNvPr id="8" name="사다리꼴 7"/>
              <p:cNvSpPr/>
              <p:nvPr/>
            </p:nvSpPr>
            <p:spPr>
              <a:xfrm rot="5400000">
                <a:off x="8075896" y="1126067"/>
                <a:ext cx="432048" cy="482063"/>
              </a:xfrm>
              <a:prstGeom prst="trapezoid">
                <a:avLst>
                  <a:gd name="adj" fmla="val 33140"/>
                </a:avLst>
              </a:prstGeom>
              <a:solidFill>
                <a:srgbClr val="FFC2B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20" name="TextBox 19"/>
              <p:cNvSpPr txBox="1"/>
              <p:nvPr/>
            </p:nvSpPr>
            <p:spPr>
              <a:xfrm>
                <a:off x="7707503" y="785347"/>
                <a:ext cx="1047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+mn-ea"/>
                  </a:rPr>
                  <a:t>Encoder</a:t>
                </a:r>
                <a:endParaRPr lang="ko-KR" altLang="en-US" dirty="0">
                  <a:latin typeface="+mn-ea"/>
                </a:endParaRPr>
              </a:p>
            </p:txBody>
          </p:sp>
          <p:cxnSp>
            <p:nvCxnSpPr>
              <p:cNvPr id="10" name="직선 화살표 연결선 9"/>
              <p:cNvCxnSpPr>
                <a:stCxn id="8" idx="0"/>
              </p:cNvCxnSpPr>
              <p:nvPr/>
            </p:nvCxnSpPr>
            <p:spPr>
              <a:xfrm flipV="1">
                <a:off x="8532952" y="1367098"/>
                <a:ext cx="216024" cy="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" name="액자 4"/>
              <p:cNvSpPr/>
              <p:nvPr/>
            </p:nvSpPr>
            <p:spPr>
              <a:xfrm>
                <a:off x="7663452" y="709323"/>
                <a:ext cx="1692004" cy="1030569"/>
              </a:xfrm>
              <a:prstGeom prst="frame">
                <a:avLst>
                  <a:gd name="adj1" fmla="val 3620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711354" y="1273186"/>
                <a:ext cx="486021" cy="186901"/>
              </a:xfrm>
              <a:prstGeom prst="rect">
                <a:avLst/>
              </a:prstGeom>
            </p:spPr>
          </p:pic>
        </p:grpSp>
        <p:grpSp>
          <p:nvGrpSpPr>
            <p:cNvPr id="14" name="그룹 13"/>
            <p:cNvGrpSpPr/>
            <p:nvPr/>
          </p:nvGrpSpPr>
          <p:grpSpPr>
            <a:xfrm>
              <a:off x="8400256" y="1937726"/>
              <a:ext cx="3390900" cy="2481453"/>
              <a:chOff x="7792598" y="3545685"/>
              <a:chExt cx="3390900" cy="2481453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7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aturation sat="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7792598" y="3950688"/>
                <a:ext cx="3390900" cy="2076450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088742" y="4007778"/>
                <a:ext cx="733425" cy="723900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8974154" y="4726941"/>
                <a:ext cx="10543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dirty="0" smtClean="0">
                    <a:latin typeface="+mn-ea"/>
                  </a:rPr>
                  <a:t>Decoder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8232207" y="3690237"/>
                <a:ext cx="10475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dirty="0" smtClean="0">
                    <a:latin typeface="+mn-ea"/>
                  </a:rPr>
                  <a:t>Encoder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23" name="액자 22"/>
              <p:cNvSpPr/>
              <p:nvPr/>
            </p:nvSpPr>
            <p:spPr>
              <a:xfrm>
                <a:off x="8080630" y="3545685"/>
                <a:ext cx="2048850" cy="1770925"/>
              </a:xfrm>
              <a:prstGeom prst="frame">
                <a:avLst>
                  <a:gd name="adj1" fmla="val 2131"/>
                </a:avLst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/>
                  </a:solidFill>
                  <a:latin typeface="+mn-ea"/>
                </a:endParaRPr>
              </a:p>
            </p:txBody>
          </p:sp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795224" y="4337905"/>
                <a:ext cx="336579" cy="139906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96654" y="4046162"/>
                <a:ext cx="576566" cy="757172"/>
              </a:xfrm>
              <a:prstGeom prst="rect">
                <a:avLst/>
              </a:prstGeom>
            </p:spPr>
          </p:pic>
        </p:grpSp>
        <p:cxnSp>
          <p:nvCxnSpPr>
            <p:cNvPr id="30" name="직선 연결선 29"/>
            <p:cNvCxnSpPr/>
            <p:nvPr/>
          </p:nvCxnSpPr>
          <p:spPr>
            <a:xfrm>
              <a:off x="3986621" y="908720"/>
              <a:ext cx="15262" cy="4658605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직선 연결선 31"/>
            <p:cNvCxnSpPr/>
            <p:nvPr/>
          </p:nvCxnSpPr>
          <p:spPr>
            <a:xfrm>
              <a:off x="8146530" y="908720"/>
              <a:ext cx="43814" cy="4752528"/>
            </a:xfrm>
            <a:prstGeom prst="line">
              <a:avLst/>
            </a:prstGeom>
            <a:ln w="63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8" name="TextBox 27"/>
          <p:cNvSpPr txBox="1"/>
          <p:nvPr/>
        </p:nvSpPr>
        <p:spPr>
          <a:xfrm>
            <a:off x="351996" y="4757721"/>
            <a:ext cx="34836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 smtClean="0">
                <a:latin typeface="+mn-ea"/>
              </a:rPr>
              <a:t>정상 데이터와</a:t>
            </a:r>
            <a:r>
              <a:rPr lang="en-US" altLang="ko-KR" sz="2000" b="1" dirty="0">
                <a:latin typeface="+mn-ea"/>
              </a:rPr>
              <a:t> </a:t>
            </a:r>
            <a:r>
              <a:rPr lang="ko-KR" altLang="en-US" sz="2000" b="1" dirty="0" smtClean="0">
                <a:latin typeface="+mn-ea"/>
              </a:rPr>
              <a:t>비정상 데이터를 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ko-KR" altLang="en-US" sz="2000" b="1" dirty="0" smtClean="0">
                <a:latin typeface="+mn-ea"/>
              </a:rPr>
              <a:t>분류하는 가장 기본 모델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391850" y="4757721"/>
            <a:ext cx="36279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latin typeface="+mn-ea"/>
              </a:rPr>
              <a:t>Encoder </a:t>
            </a:r>
            <a:r>
              <a:rPr lang="ko-KR" altLang="en-US" sz="2000" dirty="0" smtClean="0">
                <a:latin typeface="+mn-ea"/>
              </a:rPr>
              <a:t>를 추가해</a:t>
            </a:r>
            <a:endParaRPr lang="en-US" altLang="ko-KR" sz="2000" dirty="0" smtClean="0">
              <a:latin typeface="+mn-ea"/>
            </a:endParaRPr>
          </a:p>
          <a:p>
            <a:pPr algn="ctr"/>
            <a:r>
              <a:rPr lang="ko-KR" altLang="en-US" sz="2000" b="1" dirty="0" smtClean="0">
                <a:latin typeface="+mn-ea"/>
              </a:rPr>
              <a:t>기존의 </a:t>
            </a:r>
            <a:r>
              <a:rPr lang="en-US" altLang="ko-KR" sz="2000" b="1" dirty="0" err="1" smtClean="0">
                <a:latin typeface="+mn-ea"/>
              </a:rPr>
              <a:t>Ano</a:t>
            </a:r>
            <a:r>
              <a:rPr lang="en-US" altLang="ko-KR" sz="2000" b="1" dirty="0" smtClean="0">
                <a:latin typeface="+mn-ea"/>
              </a:rPr>
              <a:t>-GAN </a:t>
            </a:r>
            <a:r>
              <a:rPr lang="ko-KR" altLang="en-US" sz="2000" b="1" dirty="0" smtClean="0">
                <a:latin typeface="+mn-ea"/>
              </a:rPr>
              <a:t>보다 빠른 모델</a:t>
            </a:r>
            <a:endParaRPr lang="en-US" altLang="ko-KR" sz="2000" b="1" dirty="0" smtClean="0"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95801" y="4742403"/>
            <a:ext cx="32276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b="1" dirty="0" smtClean="0">
                <a:latin typeface="+mn-ea"/>
              </a:rPr>
              <a:t>Semi-Supervised </a:t>
            </a:r>
            <a:r>
              <a:rPr lang="ko-KR" altLang="en-US" sz="2000" dirty="0" smtClean="0">
                <a:latin typeface="+mn-ea"/>
              </a:rPr>
              <a:t>구조로</a:t>
            </a:r>
            <a:endParaRPr lang="en-US" altLang="ko-KR" sz="2000" dirty="0" smtClean="0">
              <a:latin typeface="+mn-ea"/>
            </a:endParaRPr>
          </a:p>
          <a:p>
            <a:pPr algn="ctr"/>
            <a:r>
              <a:rPr lang="en-US" altLang="ko-KR" sz="2000" dirty="0" smtClean="0">
                <a:latin typeface="+mn-ea"/>
              </a:rPr>
              <a:t>Generator </a:t>
            </a:r>
            <a:r>
              <a:rPr lang="ko-KR" altLang="en-US" sz="2000" dirty="0" smtClean="0">
                <a:latin typeface="+mn-ea"/>
              </a:rPr>
              <a:t>가 </a:t>
            </a:r>
            <a:r>
              <a:rPr lang="en-US" altLang="ko-KR" sz="2000" dirty="0" smtClean="0">
                <a:latin typeface="+mn-ea"/>
              </a:rPr>
              <a:t>Decoder </a:t>
            </a:r>
            <a:r>
              <a:rPr lang="ko-KR" altLang="en-US" sz="2000" dirty="0" smtClean="0">
                <a:latin typeface="+mn-ea"/>
              </a:rPr>
              <a:t>역할</a:t>
            </a:r>
            <a:endParaRPr lang="en-US" altLang="ko-KR" sz="20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5240848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CustomShape 3"/>
          <p:cNvSpPr/>
          <p:nvPr/>
        </p:nvSpPr>
        <p:spPr>
          <a:xfrm>
            <a:off x="317880" y="122040"/>
            <a:ext cx="3720240" cy="37896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 b="1" spc="-1" dirty="0" smtClean="0">
                <a:solidFill>
                  <a:srgbClr val="000000"/>
                </a:solidFill>
                <a:latin typeface="+mn-ea"/>
              </a:rPr>
              <a:t>06 </a:t>
            </a:r>
            <a:r>
              <a:rPr lang="ko-KR" altLang="en-US" sz="3200" b="1" spc="-1" dirty="0" smtClean="0">
                <a:solidFill>
                  <a:srgbClr val="000000"/>
                </a:solidFill>
                <a:latin typeface="+mn-ea"/>
              </a:rPr>
              <a:t>시스템 구조</a:t>
            </a:r>
            <a:endParaRPr lang="en-US" sz="3200" b="0" strike="noStrike" spc="-1" dirty="0">
              <a:latin typeface="+mn-ea"/>
            </a:endParaRPr>
          </a:p>
        </p:txBody>
      </p:sp>
      <p:sp>
        <p:nvSpPr>
          <p:cNvPr id="44" name="Line 2"/>
          <p:cNvSpPr/>
          <p:nvPr/>
        </p:nvSpPr>
        <p:spPr>
          <a:xfrm>
            <a:off x="191344" y="140660"/>
            <a:ext cx="360" cy="518796"/>
          </a:xfrm>
          <a:prstGeom prst="line">
            <a:avLst/>
          </a:prstGeom>
          <a:ln w="76320">
            <a:solidFill>
              <a:srgbClr val="0C27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AB1CF380-00C9-4DEC-8201-0A6FA5AA4E3A}"/>
              </a:ext>
            </a:extLst>
          </p:cNvPr>
          <p:cNvGrpSpPr/>
          <p:nvPr/>
        </p:nvGrpSpPr>
        <p:grpSpPr>
          <a:xfrm>
            <a:off x="449732" y="655514"/>
            <a:ext cx="11521279" cy="4961906"/>
            <a:chOff x="922808" y="234362"/>
            <a:chExt cx="11310984" cy="4886525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xmlns="" id="{0703202C-461D-470B-84A2-F8D7050AB800}"/>
                </a:ext>
              </a:extLst>
            </p:cNvPr>
            <p:cNvGrpSpPr/>
            <p:nvPr/>
          </p:nvGrpSpPr>
          <p:grpSpPr>
            <a:xfrm>
              <a:off x="922808" y="234362"/>
              <a:ext cx="10745436" cy="4886525"/>
              <a:chOff x="922808" y="234362"/>
              <a:chExt cx="10745436" cy="4886525"/>
            </a:xfrm>
          </p:grpSpPr>
          <p:sp>
            <p:nvSpPr>
              <p:cNvPr id="49" name="왼쪽 대괄호 48">
                <a:extLst>
                  <a:ext uri="{FF2B5EF4-FFF2-40B4-BE49-F238E27FC236}">
                    <a16:creationId xmlns:a16="http://schemas.microsoft.com/office/drawing/2014/main" xmlns="" id="{D1B35299-2B96-47EB-857F-8AB7C927B879}"/>
                  </a:ext>
                </a:extLst>
              </p:cNvPr>
              <p:cNvSpPr/>
              <p:nvPr/>
            </p:nvSpPr>
            <p:spPr>
              <a:xfrm>
                <a:off x="6804824" y="1396453"/>
                <a:ext cx="200748" cy="3473324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grpSp>
            <p:nvGrpSpPr>
              <p:cNvPr id="50" name="그룹 49">
                <a:extLst>
                  <a:ext uri="{FF2B5EF4-FFF2-40B4-BE49-F238E27FC236}">
                    <a16:creationId xmlns:a16="http://schemas.microsoft.com/office/drawing/2014/main" xmlns="" id="{7EF15FA6-D5B0-4DEA-A4A0-5F86BAB5F80D}"/>
                  </a:ext>
                </a:extLst>
              </p:cNvPr>
              <p:cNvGrpSpPr/>
              <p:nvPr/>
            </p:nvGrpSpPr>
            <p:grpSpPr>
              <a:xfrm>
                <a:off x="6997846" y="1372296"/>
                <a:ext cx="1113770" cy="3501931"/>
                <a:chOff x="6997846" y="1372296"/>
                <a:chExt cx="1113770" cy="3501931"/>
              </a:xfrm>
            </p:grpSpPr>
            <p:pic>
              <p:nvPicPr>
                <p:cNvPr id="87" name="그림 86">
                  <a:extLst>
                    <a:ext uri="{FF2B5EF4-FFF2-40B4-BE49-F238E27FC236}">
                      <a16:creationId xmlns:a16="http://schemas.microsoft.com/office/drawing/2014/main" xmlns="" id="{AA514BBB-59D0-41AA-9017-B4D46F4B23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7008288" y="1372296"/>
                  <a:ext cx="1103328" cy="1164624"/>
                </a:xfrm>
                <a:prstGeom prst="rect">
                  <a:avLst/>
                </a:prstGeom>
              </p:spPr>
            </p:pic>
            <p:pic>
              <p:nvPicPr>
                <p:cNvPr id="88" name="그림 87">
                  <a:extLst>
                    <a:ext uri="{FF2B5EF4-FFF2-40B4-BE49-F238E27FC236}">
                      <a16:creationId xmlns:a16="http://schemas.microsoft.com/office/drawing/2014/main" xmlns="" id="{B7FB6E0C-42A5-448E-BCA2-C8F04B1C03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997846" y="2544535"/>
                  <a:ext cx="1104533" cy="1172032"/>
                </a:xfrm>
                <a:prstGeom prst="rect">
                  <a:avLst/>
                </a:prstGeom>
              </p:spPr>
            </p:pic>
            <p:pic>
              <p:nvPicPr>
                <p:cNvPr id="89" name="그림 88">
                  <a:extLst>
                    <a:ext uri="{FF2B5EF4-FFF2-40B4-BE49-F238E27FC236}">
                      <a16:creationId xmlns:a16="http://schemas.microsoft.com/office/drawing/2014/main" xmlns="" id="{1929A076-B138-4B31-BAF5-F1112E8857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05572" y="3714772"/>
                  <a:ext cx="1104533" cy="1159455"/>
                </a:xfrm>
                <a:prstGeom prst="rect">
                  <a:avLst/>
                </a:prstGeom>
              </p:spPr>
            </p:pic>
          </p:grpSp>
          <p:sp>
            <p:nvSpPr>
              <p:cNvPr id="51" name="오른쪽 중괄호 50">
                <a:extLst>
                  <a:ext uri="{FF2B5EF4-FFF2-40B4-BE49-F238E27FC236}">
                    <a16:creationId xmlns:a16="http://schemas.microsoft.com/office/drawing/2014/main" xmlns="" id="{53403B3D-311F-41F6-B9C6-DEA8060E8581}"/>
                  </a:ext>
                </a:extLst>
              </p:cNvPr>
              <p:cNvSpPr/>
              <p:nvPr/>
            </p:nvSpPr>
            <p:spPr>
              <a:xfrm flipH="1">
                <a:off x="10214356" y="1388833"/>
                <a:ext cx="373435" cy="3485420"/>
              </a:xfrm>
              <a:prstGeom prst="righ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52" name="사각형: 둥근 모서리 5">
                <a:extLst>
                  <a:ext uri="{FF2B5EF4-FFF2-40B4-BE49-F238E27FC236}">
                    <a16:creationId xmlns:a16="http://schemas.microsoft.com/office/drawing/2014/main" xmlns="" id="{DE424CCA-FB96-4BA9-A6A2-A8CAE817264F}"/>
                  </a:ext>
                </a:extLst>
              </p:cNvPr>
              <p:cNvSpPr/>
              <p:nvPr/>
            </p:nvSpPr>
            <p:spPr>
              <a:xfrm>
                <a:off x="2709688" y="1157439"/>
                <a:ext cx="7417292" cy="3963448"/>
              </a:xfrm>
              <a:prstGeom prst="roundRect">
                <a:avLst/>
              </a:prstGeom>
              <a:noFill/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xmlns="" id="{70AF732F-8FED-49C7-9CB8-51A1DF7B80BF}"/>
                  </a:ext>
                </a:extLst>
              </p:cNvPr>
              <p:cNvSpPr txBox="1"/>
              <p:nvPr/>
            </p:nvSpPr>
            <p:spPr>
              <a:xfrm>
                <a:off x="2775589" y="234362"/>
                <a:ext cx="7204401" cy="727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altLang="ko-KR" b="1" dirty="0" smtClean="0">
                  <a:latin typeface="+mn-ea"/>
                </a:endParaRPr>
              </a:p>
              <a:p>
                <a:pPr algn="ctr"/>
                <a:r>
                  <a:rPr lang="en-US" altLang="ko-KR" sz="2400" b="1" dirty="0" smtClean="0">
                    <a:solidFill>
                      <a:srgbClr val="C00000"/>
                    </a:solidFill>
                    <a:latin typeface="+mn-ea"/>
                  </a:rPr>
                  <a:t>Anomaly GAN </a:t>
                </a:r>
                <a:r>
                  <a:rPr lang="ko-KR" altLang="en-US" sz="2400" b="1" dirty="0" smtClean="0">
                    <a:solidFill>
                      <a:srgbClr val="C00000"/>
                    </a:solidFill>
                    <a:latin typeface="+mn-ea"/>
                  </a:rPr>
                  <a:t>계열을 활용한 미세조직 분석 모델링</a:t>
                </a:r>
                <a:endParaRPr lang="ko-KR" altLang="en-US" sz="2400" b="1" dirty="0">
                  <a:solidFill>
                    <a:srgbClr val="C00000"/>
                  </a:solidFill>
                  <a:latin typeface="+mn-ea"/>
                </a:endParaRPr>
              </a:p>
            </p:txBody>
          </p:sp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xmlns="" id="{DCA2EA92-46F6-4DC5-8F40-ED66A9BA30E6}"/>
                  </a:ext>
                </a:extLst>
              </p:cNvPr>
              <p:cNvGrpSpPr/>
              <p:nvPr/>
            </p:nvGrpSpPr>
            <p:grpSpPr>
              <a:xfrm>
                <a:off x="922808" y="1396453"/>
                <a:ext cx="1622553" cy="3485420"/>
                <a:chOff x="1084626" y="1411693"/>
                <a:chExt cx="1622553" cy="3485420"/>
              </a:xfrm>
            </p:grpSpPr>
            <p:grpSp>
              <p:nvGrpSpPr>
                <p:cNvPr id="81" name="그룹 80">
                  <a:extLst>
                    <a:ext uri="{FF2B5EF4-FFF2-40B4-BE49-F238E27FC236}">
                      <a16:creationId xmlns:a16="http://schemas.microsoft.com/office/drawing/2014/main" xmlns="" id="{271BDA72-3679-4D18-8094-DE822DF7B457}"/>
                    </a:ext>
                  </a:extLst>
                </p:cNvPr>
                <p:cNvGrpSpPr/>
                <p:nvPr/>
              </p:nvGrpSpPr>
              <p:grpSpPr>
                <a:xfrm>
                  <a:off x="1084626" y="1411693"/>
                  <a:ext cx="1101405" cy="3485420"/>
                  <a:chOff x="629660" y="1412966"/>
                  <a:chExt cx="1101405" cy="3485420"/>
                </a:xfrm>
              </p:grpSpPr>
              <p:pic>
                <p:nvPicPr>
                  <p:cNvPr id="84" name="그림 83">
                    <a:extLst>
                      <a:ext uri="{FF2B5EF4-FFF2-40B4-BE49-F238E27FC236}">
                        <a16:creationId xmlns:a16="http://schemas.microsoft.com/office/drawing/2014/main" xmlns="" id="{E4C368B3-30D1-427E-A55D-6C02903E5C5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46607" y="1412966"/>
                    <a:ext cx="1073103" cy="1151476"/>
                  </a:xfrm>
                  <a:prstGeom prst="rect">
                    <a:avLst/>
                  </a:prstGeom>
                </p:spPr>
              </p:pic>
              <p:pic>
                <p:nvPicPr>
                  <p:cNvPr id="85" name="그림 84">
                    <a:extLst>
                      <a:ext uri="{FF2B5EF4-FFF2-40B4-BE49-F238E27FC236}">
                        <a16:creationId xmlns:a16="http://schemas.microsoft.com/office/drawing/2014/main" xmlns="" id="{FDC312E2-CE4A-4911-89DA-BCFCEB3AF87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29660" y="2566987"/>
                    <a:ext cx="1090050" cy="1174832"/>
                  </a:xfrm>
                  <a:prstGeom prst="rect">
                    <a:avLst/>
                  </a:prstGeom>
                </p:spPr>
              </p:pic>
              <p:pic>
                <p:nvPicPr>
                  <p:cNvPr id="86" name="그림 85">
                    <a:extLst>
                      <a:ext uri="{FF2B5EF4-FFF2-40B4-BE49-F238E27FC236}">
                        <a16:creationId xmlns:a16="http://schemas.microsoft.com/office/drawing/2014/main" xmlns="" id="{59469313-8AE7-431A-82B9-81DE0E91DB8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629660" y="3723554"/>
                    <a:ext cx="1101405" cy="117483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3" name="오른쪽 중괄호 82">
                  <a:extLst>
                    <a:ext uri="{FF2B5EF4-FFF2-40B4-BE49-F238E27FC236}">
                      <a16:creationId xmlns:a16="http://schemas.microsoft.com/office/drawing/2014/main" xmlns="" id="{3DB83AD4-5F56-4C4C-9399-C957624397FD}"/>
                    </a:ext>
                  </a:extLst>
                </p:cNvPr>
                <p:cNvSpPr/>
                <p:nvPr/>
              </p:nvSpPr>
              <p:spPr>
                <a:xfrm>
                  <a:off x="2333744" y="1411693"/>
                  <a:ext cx="373435" cy="3485420"/>
                </a:xfrm>
                <a:prstGeom prst="rightBrace">
                  <a:avLst/>
                </a:prstGeom>
                <a:ln w="1270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</p:grpSp>
          <p:grpSp>
            <p:nvGrpSpPr>
              <p:cNvPr id="55" name="그룹 54">
                <a:extLst>
                  <a:ext uri="{FF2B5EF4-FFF2-40B4-BE49-F238E27FC236}">
                    <a16:creationId xmlns:a16="http://schemas.microsoft.com/office/drawing/2014/main" xmlns="" id="{17EE8E90-7614-4C3C-87DA-7D61AC9F4E0B}"/>
                  </a:ext>
                </a:extLst>
              </p:cNvPr>
              <p:cNvGrpSpPr/>
              <p:nvPr/>
            </p:nvGrpSpPr>
            <p:grpSpPr>
              <a:xfrm>
                <a:off x="3250518" y="1573255"/>
                <a:ext cx="3270790" cy="1650359"/>
                <a:chOff x="3271529" y="1307593"/>
                <a:chExt cx="3894752" cy="1965195"/>
              </a:xfrm>
            </p:grpSpPr>
            <p:pic>
              <p:nvPicPr>
                <p:cNvPr id="77" name="그림 76">
                  <a:extLst>
                    <a:ext uri="{FF2B5EF4-FFF2-40B4-BE49-F238E27FC236}">
                      <a16:creationId xmlns:a16="http://schemas.microsoft.com/office/drawing/2014/main" xmlns="" id="{50BE6AC1-4BA2-4CC2-B488-82CDDC5BB4D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275039" y="1307593"/>
                  <a:ext cx="3891242" cy="1965195"/>
                </a:xfrm>
                <a:prstGeom prst="rect">
                  <a:avLst/>
                </a:prstGeom>
              </p:spPr>
            </p:pic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xmlns="" id="{D42550B4-2CCA-498D-9AEA-69FA684BFEC3}"/>
                    </a:ext>
                  </a:extLst>
                </p:cNvPr>
                <p:cNvSpPr txBox="1"/>
                <p:nvPr/>
              </p:nvSpPr>
              <p:spPr>
                <a:xfrm>
                  <a:off x="3271529" y="1994689"/>
                  <a:ext cx="1582625" cy="75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+mn-ea"/>
                    </a:rPr>
                    <a:t>Pretrained Encoder</a:t>
                  </a: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xmlns="" id="{0BC1681D-F07B-40C0-B700-F6BC8636C7C7}"/>
                    </a:ext>
                  </a:extLst>
                </p:cNvPr>
                <p:cNvSpPr txBox="1"/>
                <p:nvPr/>
              </p:nvSpPr>
              <p:spPr>
                <a:xfrm>
                  <a:off x="5550983" y="1994689"/>
                  <a:ext cx="1584975" cy="75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+mn-ea"/>
                    </a:rPr>
                    <a:t>Pretrained Generator</a:t>
                  </a:r>
                  <a:endParaRPr lang="ko-KR" altLang="en-US" dirty="0">
                    <a:latin typeface="+mn-ea"/>
                  </a:endParaRPr>
                </a:p>
              </p:txBody>
            </p:sp>
            <p:sp>
              <p:nvSpPr>
                <p:cNvPr id="80" name="TextBox 79">
                  <a:extLst>
                    <a:ext uri="{FF2B5EF4-FFF2-40B4-BE49-F238E27FC236}">
                      <a16:creationId xmlns:a16="http://schemas.microsoft.com/office/drawing/2014/main" xmlns="" id="{88B54433-D049-4ACC-8DAC-66220E41952F}"/>
                    </a:ext>
                  </a:extLst>
                </p:cNvPr>
                <p:cNvSpPr txBox="1"/>
                <p:nvPr/>
              </p:nvSpPr>
              <p:spPr>
                <a:xfrm>
                  <a:off x="4434701" y="2308598"/>
                  <a:ext cx="1582625" cy="7579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dirty="0">
                      <a:latin typeface="+mn-ea"/>
                    </a:rPr>
                    <a:t>latent vector</a:t>
                  </a:r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56" name="왼쪽 대괄호 55">
                <a:extLst>
                  <a:ext uri="{FF2B5EF4-FFF2-40B4-BE49-F238E27FC236}">
                    <a16:creationId xmlns:a16="http://schemas.microsoft.com/office/drawing/2014/main" xmlns="" id="{0386BFF3-6A3F-41E0-A6C8-2FA504701961}"/>
                  </a:ext>
                </a:extLst>
              </p:cNvPr>
              <p:cNvSpPr/>
              <p:nvPr/>
            </p:nvSpPr>
            <p:spPr>
              <a:xfrm>
                <a:off x="3035646" y="2404222"/>
                <a:ext cx="214654" cy="1474358"/>
              </a:xfrm>
              <a:prstGeom prst="leftBracket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cxnSp>
            <p:nvCxnSpPr>
              <p:cNvPr id="57" name="직선 화살표 연결선 56">
                <a:extLst>
                  <a:ext uri="{FF2B5EF4-FFF2-40B4-BE49-F238E27FC236}">
                    <a16:creationId xmlns:a16="http://schemas.microsoft.com/office/drawing/2014/main" xmlns="" id="{61F47E07-D2EF-46E4-89D6-2E0B4724CD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57954" y="3139508"/>
                <a:ext cx="490285" cy="2238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화살표 연결선 57">
                <a:extLst>
                  <a:ext uri="{FF2B5EF4-FFF2-40B4-BE49-F238E27FC236}">
                    <a16:creationId xmlns:a16="http://schemas.microsoft.com/office/drawing/2014/main" xmlns="" id="{E17C9A1C-FF7B-4429-BE81-B7FEDFED4C78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>
                <a:off x="3250300" y="3878580"/>
                <a:ext cx="3551808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화살표 연결선 58">
                <a:extLst>
                  <a:ext uri="{FF2B5EF4-FFF2-40B4-BE49-F238E27FC236}">
                    <a16:creationId xmlns:a16="http://schemas.microsoft.com/office/drawing/2014/main" xmlns="" id="{791BAFFB-7347-4265-B516-9F52029FEC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19492" y="2407879"/>
                <a:ext cx="293094" cy="0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0" name="그룹 59">
                <a:extLst>
                  <a:ext uri="{FF2B5EF4-FFF2-40B4-BE49-F238E27FC236}">
                    <a16:creationId xmlns:a16="http://schemas.microsoft.com/office/drawing/2014/main" xmlns="" id="{D97B5DC0-1B79-49F8-A94C-5E127631B3DC}"/>
                  </a:ext>
                </a:extLst>
              </p:cNvPr>
              <p:cNvGrpSpPr/>
              <p:nvPr/>
            </p:nvGrpSpPr>
            <p:grpSpPr>
              <a:xfrm>
                <a:off x="8477369" y="1373667"/>
                <a:ext cx="1087452" cy="3500586"/>
                <a:chOff x="5363585" y="1502540"/>
                <a:chExt cx="1090050" cy="3508949"/>
              </a:xfrm>
            </p:grpSpPr>
            <p:pic>
              <p:nvPicPr>
                <p:cNvPr id="74" name="그림 73">
                  <a:extLst>
                    <a:ext uri="{FF2B5EF4-FFF2-40B4-BE49-F238E27FC236}">
                      <a16:creationId xmlns:a16="http://schemas.microsoft.com/office/drawing/2014/main" xmlns="" id="{644921FE-6CDA-4867-8263-F1D569E92D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363585" y="1502540"/>
                  <a:ext cx="1090050" cy="1168776"/>
                </a:xfrm>
                <a:prstGeom prst="rect">
                  <a:avLst/>
                </a:prstGeom>
              </p:spPr>
            </p:pic>
            <p:pic>
              <p:nvPicPr>
                <p:cNvPr id="75" name="그림 74">
                  <a:extLst>
                    <a:ext uri="{FF2B5EF4-FFF2-40B4-BE49-F238E27FC236}">
                      <a16:creationId xmlns:a16="http://schemas.microsoft.com/office/drawing/2014/main" xmlns="" id="{5BB6F4B7-C278-483A-A356-6F7BB0E544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363585" y="2680462"/>
                  <a:ext cx="1089611" cy="1174832"/>
                </a:xfrm>
                <a:prstGeom prst="rect">
                  <a:avLst/>
                </a:prstGeom>
              </p:spPr>
            </p:pic>
            <p:pic>
              <p:nvPicPr>
                <p:cNvPr id="76" name="그림 75">
                  <a:extLst>
                    <a:ext uri="{FF2B5EF4-FFF2-40B4-BE49-F238E27FC236}">
                      <a16:creationId xmlns:a16="http://schemas.microsoft.com/office/drawing/2014/main" xmlns="" id="{97AC0E9D-9953-4DBD-830E-9B4EC4312AA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363585" y="3849238"/>
                  <a:ext cx="1089611" cy="1162251"/>
                </a:xfrm>
                <a:prstGeom prst="rect">
                  <a:avLst/>
                </a:prstGeom>
              </p:spPr>
            </p:pic>
          </p:grpSp>
          <p:grpSp>
            <p:nvGrpSpPr>
              <p:cNvPr id="61" name="그룹 60">
                <a:extLst>
                  <a:ext uri="{FF2B5EF4-FFF2-40B4-BE49-F238E27FC236}">
                    <a16:creationId xmlns:a16="http://schemas.microsoft.com/office/drawing/2014/main" xmlns="" id="{7B447064-6596-4013-BECB-768B60EF55D5}"/>
                  </a:ext>
                </a:extLst>
              </p:cNvPr>
              <p:cNvGrpSpPr/>
              <p:nvPr/>
            </p:nvGrpSpPr>
            <p:grpSpPr>
              <a:xfrm>
                <a:off x="7898373" y="2659491"/>
                <a:ext cx="914400" cy="914400"/>
                <a:chOff x="5496177" y="4166251"/>
                <a:chExt cx="914400" cy="914400"/>
              </a:xfrm>
            </p:grpSpPr>
            <p:grpSp>
              <p:nvGrpSpPr>
                <p:cNvPr id="70" name="그룹 69">
                  <a:extLst>
                    <a:ext uri="{FF2B5EF4-FFF2-40B4-BE49-F238E27FC236}">
                      <a16:creationId xmlns:a16="http://schemas.microsoft.com/office/drawing/2014/main" xmlns="" id="{CA4DA995-1E56-429B-8D0F-15DD39BF661C}"/>
                    </a:ext>
                  </a:extLst>
                </p:cNvPr>
                <p:cNvGrpSpPr/>
                <p:nvPr/>
              </p:nvGrpSpPr>
              <p:grpSpPr>
                <a:xfrm>
                  <a:off x="5496177" y="4166251"/>
                  <a:ext cx="914400" cy="914400"/>
                  <a:chOff x="5496177" y="4166251"/>
                  <a:chExt cx="914400" cy="914400"/>
                </a:xfrm>
              </p:grpSpPr>
              <p:pic>
                <p:nvPicPr>
                  <p:cNvPr id="72" name="그래픽 115" descr="배지 팔로우 취소">
                    <a:extLst>
                      <a:ext uri="{FF2B5EF4-FFF2-40B4-BE49-F238E27FC236}">
                        <a16:creationId xmlns:a16="http://schemas.microsoft.com/office/drawing/2014/main" xmlns="" id="{7CA18A27-8ACA-4AC4-9132-8650D176B79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xmlns="" r:embed="rId14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96177" y="4166251"/>
                    <a:ext cx="914400" cy="914400"/>
                  </a:xfrm>
                  <a:prstGeom prst="rect">
                    <a:avLst/>
                  </a:prstGeom>
                </p:spPr>
              </p:pic>
              <p:sp>
                <p:nvSpPr>
                  <p:cNvPr id="73" name="직사각형 72">
                    <a:extLst>
                      <a:ext uri="{FF2B5EF4-FFF2-40B4-BE49-F238E27FC236}">
                        <a16:creationId xmlns:a16="http://schemas.microsoft.com/office/drawing/2014/main" xmlns="" id="{A168CC35-5BED-4216-B4AB-9284A6415358}"/>
                      </a:ext>
                    </a:extLst>
                  </p:cNvPr>
                  <p:cNvSpPr/>
                  <p:nvPr/>
                </p:nvSpPr>
                <p:spPr>
                  <a:xfrm>
                    <a:off x="5714448" y="4481161"/>
                    <a:ext cx="456137" cy="403855"/>
                  </a:xfrm>
                  <a:prstGeom prst="rect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>
                      <a:latin typeface="+mn-ea"/>
                    </a:endParaRPr>
                  </a:p>
                </p:txBody>
              </p:sp>
            </p:grpSp>
            <p:sp>
              <p:nvSpPr>
                <p:cNvPr id="71" name="같음 기호 114">
                  <a:extLst>
                    <a:ext uri="{FF2B5EF4-FFF2-40B4-BE49-F238E27FC236}">
                      <a16:creationId xmlns:a16="http://schemas.microsoft.com/office/drawing/2014/main" xmlns="" id="{D8227077-B397-437A-A08A-09330CABE7D7}"/>
                    </a:ext>
                  </a:extLst>
                </p:cNvPr>
                <p:cNvSpPr/>
                <p:nvPr/>
              </p:nvSpPr>
              <p:spPr>
                <a:xfrm>
                  <a:off x="5746091" y="4469912"/>
                  <a:ext cx="414326" cy="324242"/>
                </a:xfrm>
                <a:prstGeom prst="mathEqual">
                  <a:avLst/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+mn-ea"/>
                  </a:endParaRPr>
                </a:p>
              </p:txBody>
            </p:sp>
          </p:grpSp>
          <p:sp>
            <p:nvSpPr>
              <p:cNvPr id="62" name="오른쪽 중괄호 61">
                <a:extLst>
                  <a:ext uri="{FF2B5EF4-FFF2-40B4-BE49-F238E27FC236}">
                    <a16:creationId xmlns:a16="http://schemas.microsoft.com/office/drawing/2014/main" xmlns="" id="{8B6A64CD-4088-41FC-9B7E-FBA5CFD328D6}"/>
                  </a:ext>
                </a:extLst>
              </p:cNvPr>
              <p:cNvSpPr/>
              <p:nvPr/>
            </p:nvSpPr>
            <p:spPr>
              <a:xfrm>
                <a:off x="9677454" y="1388833"/>
                <a:ext cx="373435" cy="3485420"/>
              </a:xfrm>
              <a:prstGeom prst="rightBrace">
                <a:avLst/>
              </a:prstGeom>
              <a:ln w="127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sp>
            <p:nvSpPr>
              <p:cNvPr id="63" name="직사각형 62">
                <a:extLst>
                  <a:ext uri="{FF2B5EF4-FFF2-40B4-BE49-F238E27FC236}">
                    <a16:creationId xmlns:a16="http://schemas.microsoft.com/office/drawing/2014/main" xmlns="" id="{67588D49-B5B1-4A2D-BAF0-C79B6B9736B1}"/>
                  </a:ext>
                </a:extLst>
              </p:cNvPr>
              <p:cNvSpPr/>
              <p:nvPr/>
            </p:nvSpPr>
            <p:spPr>
              <a:xfrm>
                <a:off x="10719271" y="1517395"/>
                <a:ext cx="948973" cy="90415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+mn-ea"/>
                  </a:rPr>
                  <a:t>경도</a:t>
                </a:r>
              </a:p>
            </p:txBody>
          </p:sp>
          <p:sp>
            <p:nvSpPr>
              <p:cNvPr id="64" name="직사각형 63">
                <a:extLst>
                  <a:ext uri="{FF2B5EF4-FFF2-40B4-BE49-F238E27FC236}">
                    <a16:creationId xmlns:a16="http://schemas.microsoft.com/office/drawing/2014/main" xmlns="" id="{EDC9D322-5D71-452F-A307-889B4AB36A50}"/>
                  </a:ext>
                </a:extLst>
              </p:cNvPr>
              <p:cNvSpPr/>
              <p:nvPr/>
            </p:nvSpPr>
            <p:spPr>
              <a:xfrm>
                <a:off x="10719270" y="2689427"/>
                <a:ext cx="948973" cy="90415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+mn-ea"/>
                  </a:rPr>
                  <a:t>분산도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65" name="직사각형 64">
                <a:extLst>
                  <a:ext uri="{FF2B5EF4-FFF2-40B4-BE49-F238E27FC236}">
                    <a16:creationId xmlns:a16="http://schemas.microsoft.com/office/drawing/2014/main" xmlns="" id="{98C31EA9-90FE-40B2-93E8-50CCCE69139A}"/>
                  </a:ext>
                </a:extLst>
              </p:cNvPr>
              <p:cNvSpPr/>
              <p:nvPr/>
            </p:nvSpPr>
            <p:spPr>
              <a:xfrm>
                <a:off x="10719270" y="3842377"/>
                <a:ext cx="948973" cy="904159"/>
              </a:xfrm>
              <a:prstGeom prst="rect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bg1"/>
                    </a:solidFill>
                    <a:latin typeface="+mn-ea"/>
                  </a:rPr>
                  <a:t>기공도</a:t>
                </a:r>
                <a:endParaRPr lang="ko-KR" altLang="en-US" dirty="0">
                  <a:latin typeface="+mn-ea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xmlns="" id="{69632ACF-F13F-4A67-9EEE-0788AA782075}"/>
                  </a:ext>
                </a:extLst>
              </p:cNvPr>
              <p:cNvSpPr txBox="1"/>
              <p:nvPr/>
            </p:nvSpPr>
            <p:spPr>
              <a:xfrm>
                <a:off x="3251650" y="3223910"/>
                <a:ext cx="32678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>
                    <a:latin typeface="+mn-ea"/>
                  </a:rPr>
                  <a:t>&lt;</a:t>
                </a:r>
                <a:r>
                  <a:rPr lang="ko-KR" altLang="en-US" dirty="0">
                    <a:latin typeface="+mn-ea"/>
                  </a:rPr>
                  <a:t>학습된 모델</a:t>
                </a:r>
                <a:r>
                  <a:rPr lang="en-US" altLang="ko-KR" dirty="0">
                    <a:latin typeface="+mn-ea"/>
                  </a:rPr>
                  <a:t>&gt;</a:t>
                </a:r>
                <a:endParaRPr lang="ko-KR" altLang="en-US" dirty="0">
                  <a:latin typeface="+mn-ea"/>
                </a:endParaRPr>
              </a:p>
            </p:txBody>
          </p:sp>
          <p:grpSp>
            <p:nvGrpSpPr>
              <p:cNvPr id="67" name="그룹 66">
                <a:extLst>
                  <a:ext uri="{FF2B5EF4-FFF2-40B4-BE49-F238E27FC236}">
                    <a16:creationId xmlns:a16="http://schemas.microsoft.com/office/drawing/2014/main" xmlns="" id="{7D718135-BFF7-4D9F-8DA6-FD754840A7E3}"/>
                  </a:ext>
                </a:extLst>
              </p:cNvPr>
              <p:cNvGrpSpPr/>
              <p:nvPr/>
            </p:nvGrpSpPr>
            <p:grpSpPr>
              <a:xfrm>
                <a:off x="6323503" y="2663717"/>
                <a:ext cx="914400" cy="914400"/>
                <a:chOff x="6323503" y="1924144"/>
                <a:chExt cx="914400" cy="914400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xmlns="" id="{3FAF564A-074D-40E6-8F74-1513E8B08093}"/>
                    </a:ext>
                  </a:extLst>
                </p:cNvPr>
                <p:cNvSpPr/>
                <p:nvPr/>
              </p:nvSpPr>
              <p:spPr>
                <a:xfrm>
                  <a:off x="6700715" y="2354259"/>
                  <a:ext cx="251223" cy="4571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>
                    <a:latin typeface="+mn-ea"/>
                  </a:endParaRPr>
                </a:p>
              </p:txBody>
            </p:sp>
            <p:pic>
              <p:nvPicPr>
                <p:cNvPr id="68" name="그래픽 92" descr="배지 팔로우 취소">
                  <a:extLst>
                    <a:ext uri="{FF2B5EF4-FFF2-40B4-BE49-F238E27FC236}">
                      <a16:creationId xmlns:a16="http://schemas.microsoft.com/office/drawing/2014/main" xmlns="" id="{F96B6B6F-2E23-4BDB-A09B-BAE55FA2B7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xmlns="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23503" y="1924144"/>
                  <a:ext cx="914400" cy="914400"/>
                </a:xfrm>
                <a:prstGeom prst="rect">
                  <a:avLst/>
                </a:prstGeom>
              </p:spPr>
            </p:pic>
          </p:grp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6FE892E7-304A-45CB-B406-7660FB1E86E6}"/>
                </a:ext>
              </a:extLst>
            </p:cNvPr>
            <p:cNvSpPr txBox="1"/>
            <p:nvPr/>
          </p:nvSpPr>
          <p:spPr>
            <a:xfrm>
              <a:off x="10144438" y="507035"/>
              <a:ext cx="2089354" cy="6971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 smtClean="0">
                  <a:latin typeface="+mn-ea"/>
                </a:rPr>
                <a:t>소재의 </a:t>
              </a:r>
              <a:endParaRPr lang="en-US" altLang="ko-KR" sz="2000" b="1" dirty="0" smtClean="0">
                <a:latin typeface="+mn-ea"/>
              </a:endParaRPr>
            </a:p>
            <a:p>
              <a:pPr algn="ctr"/>
              <a:r>
                <a:rPr lang="ko-KR" altLang="en-US" sz="2000" b="1" dirty="0" smtClean="0">
                  <a:latin typeface="+mn-ea"/>
                </a:rPr>
                <a:t>특성 예측</a:t>
              </a:r>
              <a:endParaRPr lang="ko-KR" altLang="en-US" sz="2000" b="1" dirty="0">
                <a:latin typeface="+mn-ea"/>
              </a:endParaRPr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70AF732F-8FED-49C7-9CB8-51A1DF7B80BF}"/>
              </a:ext>
            </a:extLst>
          </p:cNvPr>
          <p:cNvSpPr txBox="1"/>
          <p:nvPr/>
        </p:nvSpPr>
        <p:spPr>
          <a:xfrm>
            <a:off x="298216" y="5617420"/>
            <a:ext cx="150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n-ea"/>
              </a:rPr>
              <a:t>Input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70AF732F-8FED-49C7-9CB8-51A1DF7B80BF}"/>
              </a:ext>
            </a:extLst>
          </p:cNvPr>
          <p:cNvSpPr txBox="1"/>
          <p:nvPr/>
        </p:nvSpPr>
        <p:spPr>
          <a:xfrm>
            <a:off x="10180408" y="5638987"/>
            <a:ext cx="1502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smtClean="0">
                <a:latin typeface="+mn-ea"/>
              </a:rPr>
              <a:t>Output</a:t>
            </a:r>
            <a:endParaRPr lang="en-US" altLang="ko-KR" b="1" dirty="0" smtClean="0">
              <a:latin typeface="+mn-ea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xmlns="" id="{70AF732F-8FED-49C7-9CB8-51A1DF7B80BF}"/>
              </a:ext>
            </a:extLst>
          </p:cNvPr>
          <p:cNvSpPr txBox="1"/>
          <p:nvPr/>
        </p:nvSpPr>
        <p:spPr>
          <a:xfrm>
            <a:off x="-168696" y="697534"/>
            <a:ext cx="246611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b="1" dirty="0" smtClean="0">
              <a:latin typeface="+mn-ea"/>
            </a:endParaRPr>
          </a:p>
          <a:p>
            <a:pPr algn="ctr"/>
            <a:r>
              <a:rPr lang="ko-KR" altLang="en-US" sz="2000" b="1" dirty="0" smtClean="0">
                <a:latin typeface="+mn-ea"/>
              </a:rPr>
              <a:t>각 소재의</a:t>
            </a:r>
            <a:endParaRPr lang="en-US" altLang="ko-KR" sz="2000" b="1" dirty="0" smtClean="0">
              <a:latin typeface="+mn-ea"/>
            </a:endParaRPr>
          </a:p>
          <a:p>
            <a:pPr algn="ctr"/>
            <a:r>
              <a:rPr lang="ko-KR" altLang="en-US" sz="2000" b="1" dirty="0" smtClean="0">
                <a:latin typeface="+mn-ea"/>
              </a:rPr>
              <a:t>미세조직</a:t>
            </a:r>
            <a:endParaRPr lang="ko-KR" altLang="en-US" sz="2000" b="1" dirty="0">
              <a:latin typeface="+mn-ea"/>
            </a:endParaRPr>
          </a:p>
        </p:txBody>
      </p:sp>
      <p:cxnSp>
        <p:nvCxnSpPr>
          <p:cNvPr id="3" name="직선 연결선 2"/>
          <p:cNvCxnSpPr>
            <a:stCxn id="62" idx="1"/>
            <a:endCxn id="51" idx="1"/>
          </p:cNvCxnSpPr>
          <p:nvPr/>
        </p:nvCxnSpPr>
        <p:spPr>
          <a:xfrm>
            <a:off x="9747523" y="3597388"/>
            <a:ext cx="166507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0542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2">
      <a:majorFont>
        <a:latin typeface="나눔스퀘어 Bold"/>
        <a:ea typeface="나눔스퀘어 Bold"/>
        <a:cs typeface="DejaVu Sans"/>
      </a:majorFont>
      <a:minorFont>
        <a:latin typeface="나눔스퀘어"/>
        <a:ea typeface="나눔스퀘어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나눔스퀘어 Bold"/>
        <a:ea typeface="나눔스퀘어 Bold"/>
        <a:cs typeface="DejaVu Sans"/>
      </a:majorFont>
      <a:minorFont>
        <a:latin typeface="나눔스퀘어"/>
        <a:ea typeface="나눔스퀘어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5952</TotalTime>
  <Words>1558</Words>
  <Application>Microsoft Office PowerPoint</Application>
  <PresentationFormat>사용자 지정</PresentationFormat>
  <Paragraphs>302</Paragraphs>
  <Slides>20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굴림</vt:lpstr>
      <vt:lpstr>Arial</vt:lpstr>
      <vt:lpstr>Wingdings</vt:lpstr>
      <vt:lpstr>Segoe UI Black</vt:lpstr>
      <vt:lpstr>Abadi</vt:lpstr>
      <vt:lpstr>Cambria Math</vt:lpstr>
      <vt:lpstr>나눔스퀘어 Bold</vt:lpstr>
      <vt:lpstr>Times New Roman</vt:lpstr>
      <vt:lpstr>휴먼둥근헤드라인</vt:lpstr>
      <vt:lpstr>DejaVu Sans</vt:lpstr>
      <vt:lpstr>나눔스퀘어 ExtraBold</vt:lpstr>
      <vt:lpstr>Symbol</vt:lpstr>
      <vt:lpstr>나눔스퀘어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연지강</dc:creator>
  <cp:lastModifiedBy>영빈</cp:lastModifiedBy>
  <cp:revision>419</cp:revision>
  <dcterms:created xsi:type="dcterms:W3CDTF">2020-08-03T11:04:39Z</dcterms:created>
  <dcterms:modified xsi:type="dcterms:W3CDTF">2020-08-20T04:37:24Z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1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사용자 지정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